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6" r:id="rId2"/>
    <p:sldId id="401" r:id="rId3"/>
    <p:sldId id="385" r:id="rId4"/>
    <p:sldId id="387" r:id="rId5"/>
    <p:sldId id="388" r:id="rId6"/>
    <p:sldId id="390" r:id="rId7"/>
    <p:sldId id="391" r:id="rId8"/>
    <p:sldId id="396" r:id="rId9"/>
    <p:sldId id="398" r:id="rId10"/>
    <p:sldId id="399" r:id="rId11"/>
    <p:sldId id="397" r:id="rId12"/>
    <p:sldId id="402" r:id="rId13"/>
    <p:sldId id="403" r:id="rId14"/>
    <p:sldId id="404" r:id="rId15"/>
    <p:sldId id="407" r:id="rId16"/>
    <p:sldId id="408" r:id="rId17"/>
    <p:sldId id="409" r:id="rId18"/>
    <p:sldId id="410" r:id="rId19"/>
    <p:sldId id="411" r:id="rId20"/>
    <p:sldId id="412" r:id="rId21"/>
    <p:sldId id="413" r:id="rId22"/>
    <p:sldId id="414" r:id="rId23"/>
    <p:sldId id="415" r:id="rId24"/>
    <p:sldId id="381" r:id="rId25"/>
  </p:sldIdLst>
  <p:sldSz cx="9144000" cy="6858000" type="screen4x3"/>
  <p:notesSz cx="6858000" cy="9144000"/>
  <p:defaultTextStyle>
    <a:defPPr>
      <a:defRPr lang="es-P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8F8F8"/>
    <a:srgbClr val="3366FF"/>
    <a:srgbClr val="333333"/>
    <a:srgbClr val="99FF33"/>
    <a:srgbClr val="33CCFF"/>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7" autoAdjust="0"/>
    <p:restoredTop sz="94660"/>
  </p:normalViewPr>
  <p:slideViewPr>
    <p:cSldViewPr>
      <p:cViewPr varScale="1">
        <p:scale>
          <a:sx n="70" d="100"/>
          <a:sy n="70" d="100"/>
        </p:scale>
        <p:origin x="137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0B78013-F338-421A-B734-6DF024FCA3D3}" type="datetimeFigureOut">
              <a:rPr lang="es-PA"/>
              <a:pPr>
                <a:defRPr/>
              </a:pPr>
              <a:t>21/10/14</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A"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A"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05D1183-FF23-4CD9-A248-717CB50757B7}" type="slidenum">
              <a:rPr lang="es-PA"/>
              <a:pPr>
                <a:defRPr/>
              </a:pPr>
              <a:t>‹Nº›</a:t>
            </a:fld>
            <a:endParaRPr lang="es-PA"/>
          </a:p>
        </p:txBody>
      </p:sp>
    </p:spTree>
    <p:extLst>
      <p:ext uri="{BB962C8B-B14F-4D97-AF65-F5344CB8AC3E}">
        <p14:creationId xmlns:p14="http://schemas.microsoft.com/office/powerpoint/2010/main" val="3492413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7EE1A88-D9DC-4FCE-AE6E-AA8E56F1923E}" type="slidenum">
              <a:rPr lang="es-PA" smtClean="0"/>
              <a:pPr/>
              <a:t>1</a:t>
            </a:fld>
            <a:endParaRPr lang="es-PA" dirty="0"/>
          </a:p>
        </p:txBody>
      </p:sp>
    </p:spTree>
    <p:extLst>
      <p:ext uri="{BB962C8B-B14F-4D97-AF65-F5344CB8AC3E}">
        <p14:creationId xmlns:p14="http://schemas.microsoft.com/office/powerpoint/2010/main" val="245565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Panama is the most highly connected economy in the American continent. Relative to its GDP Panama has twice the air connectivity of the United States. It’s level of connectivity has risen by 40% since 2002. This rise provides substantial wider economic benefits for Panama from its connections to the global air network.</a:t>
            </a:r>
          </a:p>
          <a:p>
            <a:endParaRPr lang="en-US" dirty="0"/>
          </a:p>
        </p:txBody>
      </p:sp>
      <p:sp>
        <p:nvSpPr>
          <p:cNvPr id="4" name="3 Marcador de número de diapositiva"/>
          <p:cNvSpPr>
            <a:spLocks noGrp="1"/>
          </p:cNvSpPr>
          <p:nvPr>
            <p:ph type="sldNum" sz="quarter" idx="10"/>
          </p:nvPr>
        </p:nvSpPr>
        <p:spPr/>
        <p:txBody>
          <a:bodyPr/>
          <a:lstStyle/>
          <a:p>
            <a:fld id="{2056E670-E1A2-49D5-A302-F0BE229F075C}" type="slidenum">
              <a:rPr lang="es-ES_tradnl" smtClean="0"/>
              <a:pPr/>
              <a:t>4</a:t>
            </a:fld>
            <a:endParaRPr lang="es-ES_tradnl"/>
          </a:p>
        </p:txBody>
      </p:sp>
    </p:spTree>
    <p:extLst>
      <p:ext uri="{BB962C8B-B14F-4D97-AF65-F5344CB8AC3E}">
        <p14:creationId xmlns:p14="http://schemas.microsoft.com/office/powerpoint/2010/main" val="292373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Marcador de imagen de diapositiva 1"/>
          <p:cNvSpPr>
            <a:spLocks noGrp="1" noRot="1" noChangeAspect="1"/>
          </p:cNvSpPr>
          <p:nvPr>
            <p:ph type="sldImg"/>
          </p:nvPr>
        </p:nvSpPr>
        <p:spPr bwMode="auto">
          <a:noFill/>
          <a:ln>
            <a:solidFill>
              <a:srgbClr val="000000"/>
            </a:solidFill>
            <a:miter lim="800000"/>
            <a:headEnd/>
            <a:tailEnd/>
          </a:ln>
        </p:spPr>
      </p:sp>
      <p:sp>
        <p:nvSpPr>
          <p:cNvPr id="50178" name="Marcador de notas 2"/>
          <p:cNvSpPr>
            <a:spLocks noGrp="1"/>
          </p:cNvSpPr>
          <p:nvPr>
            <p:ph type="body" idx="1"/>
          </p:nvPr>
        </p:nvSpPr>
        <p:spPr bwMode="auto">
          <a:noFill/>
        </p:spPr>
        <p:txBody>
          <a:bodyPr/>
          <a:lstStyle/>
          <a:p>
            <a:pPr>
              <a:spcBef>
                <a:spcPct val="0"/>
              </a:spcBef>
            </a:pPr>
            <a:r>
              <a:rPr lang="es-ES" dirty="0" smtClean="0"/>
              <a:t>148 mil metros cuadrados y 54 puertas para el embarque y desembarque de pasajeros</a:t>
            </a:r>
            <a:r>
              <a:rPr lang="es-ES_tradnl" dirty="0" smtClean="0"/>
              <a:t> </a:t>
            </a:r>
          </a:p>
        </p:txBody>
      </p:sp>
      <p:sp>
        <p:nvSpPr>
          <p:cNvPr id="50179" name="Marcador de número de diapositiva 3"/>
          <p:cNvSpPr>
            <a:spLocks noGrp="1"/>
          </p:cNvSpPr>
          <p:nvPr>
            <p:ph type="sldNum" sz="quarter" idx="5"/>
          </p:nvPr>
        </p:nvSpPr>
        <p:spPr bwMode="auto">
          <a:noFill/>
          <a:ln>
            <a:miter lim="800000"/>
            <a:headEnd/>
            <a:tailEnd/>
          </a:ln>
        </p:spPr>
        <p:txBody>
          <a:bodyPr/>
          <a:lstStyle/>
          <a:p>
            <a:fld id="{46F8E719-20B5-437C-8CED-8A1F5A6E710C}" type="slidenum">
              <a:rPr lang="es-ES_tradnl"/>
              <a:pPr/>
              <a:t>5</a:t>
            </a:fld>
            <a:endParaRPr lang="es-ES_tradnl"/>
          </a:p>
        </p:txBody>
      </p:sp>
    </p:spTree>
    <p:extLst>
      <p:ext uri="{BB962C8B-B14F-4D97-AF65-F5344CB8AC3E}">
        <p14:creationId xmlns:p14="http://schemas.microsoft.com/office/powerpoint/2010/main" val="360945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Marcador de imagen de diapositiva 1"/>
          <p:cNvSpPr>
            <a:spLocks noGrp="1" noRot="1" noChangeAspect="1"/>
          </p:cNvSpPr>
          <p:nvPr>
            <p:ph type="sldImg"/>
          </p:nvPr>
        </p:nvSpPr>
        <p:spPr bwMode="auto">
          <a:noFill/>
          <a:ln>
            <a:solidFill>
              <a:srgbClr val="000000"/>
            </a:solidFill>
            <a:miter lim="800000"/>
            <a:headEnd/>
            <a:tailEnd/>
          </a:ln>
        </p:spPr>
      </p:sp>
      <p:sp>
        <p:nvSpPr>
          <p:cNvPr id="50178" name="Marcador de notas 2"/>
          <p:cNvSpPr>
            <a:spLocks noGrp="1"/>
          </p:cNvSpPr>
          <p:nvPr>
            <p:ph type="body" idx="1"/>
          </p:nvPr>
        </p:nvSpPr>
        <p:spPr bwMode="auto">
          <a:noFill/>
        </p:spPr>
        <p:txBody>
          <a:bodyPr/>
          <a:lstStyle/>
          <a:p>
            <a:pPr>
              <a:spcBef>
                <a:spcPct val="0"/>
              </a:spcBef>
            </a:pPr>
            <a:r>
              <a:rPr lang="es-ES" smtClean="0"/>
              <a:t>148 mil metros cuadrados y 54 puertas para el embarque y desembarque de pasajeros</a:t>
            </a:r>
            <a:r>
              <a:rPr lang="es-ES_tradnl" smtClean="0"/>
              <a:t> </a:t>
            </a:r>
          </a:p>
        </p:txBody>
      </p:sp>
      <p:sp>
        <p:nvSpPr>
          <p:cNvPr id="50179" name="Marcador de número de diapositiva 3"/>
          <p:cNvSpPr>
            <a:spLocks noGrp="1"/>
          </p:cNvSpPr>
          <p:nvPr>
            <p:ph type="sldNum" sz="quarter" idx="5"/>
          </p:nvPr>
        </p:nvSpPr>
        <p:spPr bwMode="auto">
          <a:noFill/>
          <a:ln>
            <a:miter lim="800000"/>
            <a:headEnd/>
            <a:tailEnd/>
          </a:ln>
        </p:spPr>
        <p:txBody>
          <a:bodyPr/>
          <a:lstStyle/>
          <a:p>
            <a:fld id="{46F8E719-20B5-437C-8CED-8A1F5A6E710C}" type="slidenum">
              <a:rPr lang="es-ES_tradnl"/>
              <a:pPr/>
              <a:t>6</a:t>
            </a:fld>
            <a:endParaRPr lang="es-ES_tradnl"/>
          </a:p>
        </p:txBody>
      </p:sp>
    </p:spTree>
    <p:extLst>
      <p:ext uri="{BB962C8B-B14F-4D97-AF65-F5344CB8AC3E}">
        <p14:creationId xmlns:p14="http://schemas.microsoft.com/office/powerpoint/2010/main" val="1575448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51202" name="Marcador de notas 2"/>
          <p:cNvSpPr>
            <a:spLocks noGrp="1"/>
          </p:cNvSpPr>
          <p:nvPr>
            <p:ph type="body" idx="1"/>
          </p:nvPr>
        </p:nvSpPr>
        <p:spPr bwMode="auto">
          <a:noFill/>
        </p:spPr>
        <p:txBody>
          <a:bodyPr/>
          <a:lstStyle/>
          <a:p>
            <a:pPr>
              <a:spcBef>
                <a:spcPct val="0"/>
              </a:spcBef>
            </a:pPr>
            <a:endParaRPr lang="es-ES" smtClean="0"/>
          </a:p>
        </p:txBody>
      </p:sp>
      <p:sp>
        <p:nvSpPr>
          <p:cNvPr id="51203" name="Marcador de número de diapositiva 3"/>
          <p:cNvSpPr>
            <a:spLocks noGrp="1"/>
          </p:cNvSpPr>
          <p:nvPr>
            <p:ph type="sldNum" sz="quarter" idx="5"/>
          </p:nvPr>
        </p:nvSpPr>
        <p:spPr bwMode="auto">
          <a:noFill/>
          <a:ln>
            <a:miter lim="800000"/>
            <a:headEnd/>
            <a:tailEnd/>
          </a:ln>
        </p:spPr>
        <p:txBody>
          <a:bodyPr/>
          <a:lstStyle/>
          <a:p>
            <a:fld id="{07156C6A-23CB-4E90-A002-4409BC446E51}" type="slidenum">
              <a:rPr lang="es-PA"/>
              <a:pPr/>
              <a:t>8</a:t>
            </a:fld>
            <a:endParaRPr lang="es-PA"/>
          </a:p>
        </p:txBody>
      </p:sp>
    </p:spTree>
    <p:extLst>
      <p:ext uri="{BB962C8B-B14F-4D97-AF65-F5344CB8AC3E}">
        <p14:creationId xmlns:p14="http://schemas.microsoft.com/office/powerpoint/2010/main" val="132943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2056E670-E1A2-49D5-A302-F0BE229F075C}" type="slidenum">
              <a:rPr lang="es-ES_tradnl" smtClean="0"/>
              <a:pPr/>
              <a:t>11</a:t>
            </a:fld>
            <a:endParaRPr lang="es-ES_tradnl"/>
          </a:p>
        </p:txBody>
      </p:sp>
    </p:spTree>
    <p:extLst>
      <p:ext uri="{BB962C8B-B14F-4D97-AF65-F5344CB8AC3E}">
        <p14:creationId xmlns:p14="http://schemas.microsoft.com/office/powerpoint/2010/main" val="353078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GT" smtClean="0"/>
          </a:p>
        </p:txBody>
      </p:sp>
    </p:spTree>
    <p:extLst>
      <p:ext uri="{BB962C8B-B14F-4D97-AF65-F5344CB8AC3E}">
        <p14:creationId xmlns:p14="http://schemas.microsoft.com/office/powerpoint/2010/main" val="268325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lvl1pPr>
              <a:defRPr/>
            </a:lvl1pPr>
          </a:lstStyle>
          <a:p>
            <a:pPr>
              <a:defRPr/>
            </a:pPr>
            <a:fld id="{315ABC90-A755-4678-9ABE-02889B55D591}" type="datetimeFigureOut">
              <a:rPr lang="es-PA"/>
              <a:pPr>
                <a:defRPr/>
              </a:pPr>
              <a:t>21/10/14</a:t>
            </a:fld>
            <a:endParaRPr lang="es-PA"/>
          </a:p>
        </p:txBody>
      </p:sp>
      <p:sp>
        <p:nvSpPr>
          <p:cNvPr id="5" name="4 Marcador de pie de página"/>
          <p:cNvSpPr>
            <a:spLocks noGrp="1"/>
          </p:cNvSpPr>
          <p:nvPr>
            <p:ph type="ftr" sz="quarter" idx="11"/>
          </p:nvPr>
        </p:nvSpPr>
        <p:spPr/>
        <p:txBody>
          <a:bodyPr/>
          <a:lstStyle>
            <a:lvl1pPr>
              <a:defRPr/>
            </a:lvl1pPr>
          </a:lstStyle>
          <a:p>
            <a:pPr>
              <a:defRPr/>
            </a:pPr>
            <a:endParaRPr lang="es-PA"/>
          </a:p>
        </p:txBody>
      </p:sp>
      <p:sp>
        <p:nvSpPr>
          <p:cNvPr id="6" name="5 Marcador de número de diapositiva"/>
          <p:cNvSpPr>
            <a:spLocks noGrp="1"/>
          </p:cNvSpPr>
          <p:nvPr>
            <p:ph type="sldNum" sz="quarter" idx="12"/>
          </p:nvPr>
        </p:nvSpPr>
        <p:spPr/>
        <p:txBody>
          <a:bodyPr/>
          <a:lstStyle>
            <a:lvl1pPr>
              <a:defRPr/>
            </a:lvl1pPr>
          </a:lstStyle>
          <a:p>
            <a:pPr>
              <a:defRPr/>
            </a:pPr>
            <a:fld id="{6BEFC308-AC70-4AF9-830F-654AD4BD5EBB}" type="slidenum">
              <a:rPr lang="es-PA"/>
              <a:pPr>
                <a:defRPr/>
              </a:pPr>
              <a:t>‹Nº›</a:t>
            </a:fld>
            <a:endParaRPr lang="es-PA"/>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pPr>
              <a:defRPr/>
            </a:pPr>
            <a:fld id="{97A37518-AD56-4338-95D4-79CF0DA22092}" type="datetimeFigureOut">
              <a:rPr lang="es-PA"/>
              <a:pPr>
                <a:defRPr/>
              </a:pPr>
              <a:t>21/10/14</a:t>
            </a:fld>
            <a:endParaRPr lang="es-PA"/>
          </a:p>
        </p:txBody>
      </p:sp>
      <p:sp>
        <p:nvSpPr>
          <p:cNvPr id="5" name="4 Marcador de pie de página"/>
          <p:cNvSpPr>
            <a:spLocks noGrp="1"/>
          </p:cNvSpPr>
          <p:nvPr>
            <p:ph type="ftr" sz="quarter" idx="11"/>
          </p:nvPr>
        </p:nvSpPr>
        <p:spPr/>
        <p:txBody>
          <a:bodyPr/>
          <a:lstStyle>
            <a:lvl1pPr>
              <a:defRPr/>
            </a:lvl1pPr>
          </a:lstStyle>
          <a:p>
            <a:pPr>
              <a:defRPr/>
            </a:pPr>
            <a:endParaRPr lang="es-PA"/>
          </a:p>
        </p:txBody>
      </p:sp>
      <p:sp>
        <p:nvSpPr>
          <p:cNvPr id="6" name="5 Marcador de número de diapositiva"/>
          <p:cNvSpPr>
            <a:spLocks noGrp="1"/>
          </p:cNvSpPr>
          <p:nvPr>
            <p:ph type="sldNum" sz="quarter" idx="12"/>
          </p:nvPr>
        </p:nvSpPr>
        <p:spPr/>
        <p:txBody>
          <a:bodyPr/>
          <a:lstStyle>
            <a:lvl1pPr>
              <a:defRPr/>
            </a:lvl1pPr>
          </a:lstStyle>
          <a:p>
            <a:pPr>
              <a:defRPr/>
            </a:pPr>
            <a:fld id="{C8BAA318-A10A-4953-940A-FEB298110122}" type="slidenum">
              <a:rPr lang="es-PA"/>
              <a:pPr>
                <a:defRPr/>
              </a:pPr>
              <a:t>‹Nº›</a:t>
            </a:fld>
            <a:endParaRPr lang="es-PA"/>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pPr>
              <a:defRPr/>
            </a:pPr>
            <a:fld id="{D6C2607F-9559-4030-B2A6-69C2C2C397FF}" type="datetimeFigureOut">
              <a:rPr lang="es-PA"/>
              <a:pPr>
                <a:defRPr/>
              </a:pPr>
              <a:t>21/10/14</a:t>
            </a:fld>
            <a:endParaRPr lang="es-PA"/>
          </a:p>
        </p:txBody>
      </p:sp>
      <p:sp>
        <p:nvSpPr>
          <p:cNvPr id="5" name="4 Marcador de pie de página"/>
          <p:cNvSpPr>
            <a:spLocks noGrp="1"/>
          </p:cNvSpPr>
          <p:nvPr>
            <p:ph type="ftr" sz="quarter" idx="11"/>
          </p:nvPr>
        </p:nvSpPr>
        <p:spPr/>
        <p:txBody>
          <a:bodyPr/>
          <a:lstStyle>
            <a:lvl1pPr>
              <a:defRPr/>
            </a:lvl1pPr>
          </a:lstStyle>
          <a:p>
            <a:pPr>
              <a:defRPr/>
            </a:pPr>
            <a:endParaRPr lang="es-PA"/>
          </a:p>
        </p:txBody>
      </p:sp>
      <p:sp>
        <p:nvSpPr>
          <p:cNvPr id="6" name="5 Marcador de número de diapositiva"/>
          <p:cNvSpPr>
            <a:spLocks noGrp="1"/>
          </p:cNvSpPr>
          <p:nvPr>
            <p:ph type="sldNum" sz="quarter" idx="12"/>
          </p:nvPr>
        </p:nvSpPr>
        <p:spPr/>
        <p:txBody>
          <a:bodyPr/>
          <a:lstStyle>
            <a:lvl1pPr>
              <a:defRPr/>
            </a:lvl1pPr>
          </a:lstStyle>
          <a:p>
            <a:pPr>
              <a:defRPr/>
            </a:pPr>
            <a:fld id="{5BEAE0FD-5411-47FF-902B-F5C040A46B00}" type="slidenum">
              <a:rPr lang="es-PA"/>
              <a:pPr>
                <a:defRPr/>
              </a:pPr>
              <a:t>‹Nº›</a:t>
            </a:fld>
            <a:endParaRPr lang="es-PA"/>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pPr>
              <a:defRPr/>
            </a:pPr>
            <a:fld id="{2FA96195-0E6B-4902-BF49-61CA12FB4631}" type="datetimeFigureOut">
              <a:rPr lang="es-PA"/>
              <a:pPr>
                <a:defRPr/>
              </a:pPr>
              <a:t>21/10/14</a:t>
            </a:fld>
            <a:endParaRPr lang="es-PA"/>
          </a:p>
        </p:txBody>
      </p:sp>
      <p:sp>
        <p:nvSpPr>
          <p:cNvPr id="5" name="4 Marcador de pie de página"/>
          <p:cNvSpPr>
            <a:spLocks noGrp="1"/>
          </p:cNvSpPr>
          <p:nvPr>
            <p:ph type="ftr" sz="quarter" idx="11"/>
          </p:nvPr>
        </p:nvSpPr>
        <p:spPr/>
        <p:txBody>
          <a:bodyPr/>
          <a:lstStyle>
            <a:lvl1pPr>
              <a:defRPr/>
            </a:lvl1pPr>
          </a:lstStyle>
          <a:p>
            <a:pPr>
              <a:defRPr/>
            </a:pPr>
            <a:endParaRPr lang="es-PA"/>
          </a:p>
        </p:txBody>
      </p:sp>
      <p:sp>
        <p:nvSpPr>
          <p:cNvPr id="6" name="5 Marcador de número de diapositiva"/>
          <p:cNvSpPr>
            <a:spLocks noGrp="1"/>
          </p:cNvSpPr>
          <p:nvPr>
            <p:ph type="sldNum" sz="quarter" idx="12"/>
          </p:nvPr>
        </p:nvSpPr>
        <p:spPr/>
        <p:txBody>
          <a:bodyPr/>
          <a:lstStyle>
            <a:lvl1pPr>
              <a:defRPr/>
            </a:lvl1pPr>
          </a:lstStyle>
          <a:p>
            <a:pPr>
              <a:defRPr/>
            </a:pPr>
            <a:fld id="{BDD022A8-8311-4A7F-BFEB-EC1890124C05}" type="slidenum">
              <a:rPr lang="es-PA"/>
              <a:pPr>
                <a:defRPr/>
              </a:pPr>
              <a:t>‹Nº›</a:t>
            </a:fld>
            <a:endParaRPr lang="es-PA"/>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22BFF3C-BD93-4568-A5EE-D49980B94ED8}" type="datetimeFigureOut">
              <a:rPr lang="es-PA"/>
              <a:pPr>
                <a:defRPr/>
              </a:pPr>
              <a:t>21/10/14</a:t>
            </a:fld>
            <a:endParaRPr lang="es-PA"/>
          </a:p>
        </p:txBody>
      </p:sp>
      <p:sp>
        <p:nvSpPr>
          <p:cNvPr id="5" name="4 Marcador de pie de página"/>
          <p:cNvSpPr>
            <a:spLocks noGrp="1"/>
          </p:cNvSpPr>
          <p:nvPr>
            <p:ph type="ftr" sz="quarter" idx="11"/>
          </p:nvPr>
        </p:nvSpPr>
        <p:spPr/>
        <p:txBody>
          <a:bodyPr/>
          <a:lstStyle>
            <a:lvl1pPr>
              <a:defRPr/>
            </a:lvl1pPr>
          </a:lstStyle>
          <a:p>
            <a:pPr>
              <a:defRPr/>
            </a:pPr>
            <a:endParaRPr lang="es-PA"/>
          </a:p>
        </p:txBody>
      </p:sp>
      <p:sp>
        <p:nvSpPr>
          <p:cNvPr id="6" name="5 Marcador de número de diapositiva"/>
          <p:cNvSpPr>
            <a:spLocks noGrp="1"/>
          </p:cNvSpPr>
          <p:nvPr>
            <p:ph type="sldNum" sz="quarter" idx="12"/>
          </p:nvPr>
        </p:nvSpPr>
        <p:spPr/>
        <p:txBody>
          <a:bodyPr/>
          <a:lstStyle>
            <a:lvl1pPr>
              <a:defRPr/>
            </a:lvl1pPr>
          </a:lstStyle>
          <a:p>
            <a:pPr>
              <a:defRPr/>
            </a:pPr>
            <a:fld id="{A7E17939-4266-46E7-94AF-89605FD3245B}" type="slidenum">
              <a:rPr lang="es-PA"/>
              <a:pPr>
                <a:defRPr/>
              </a:pPr>
              <a:t>‹Nº›</a:t>
            </a:fld>
            <a:endParaRPr lang="es-PA"/>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3 Marcador de fecha"/>
          <p:cNvSpPr>
            <a:spLocks noGrp="1"/>
          </p:cNvSpPr>
          <p:nvPr>
            <p:ph type="dt" sz="half" idx="10"/>
          </p:nvPr>
        </p:nvSpPr>
        <p:spPr/>
        <p:txBody>
          <a:bodyPr/>
          <a:lstStyle>
            <a:lvl1pPr>
              <a:defRPr/>
            </a:lvl1pPr>
          </a:lstStyle>
          <a:p>
            <a:pPr>
              <a:defRPr/>
            </a:pPr>
            <a:fld id="{51914F30-DB93-4D23-9B48-4BFED8CEF9F0}" type="datetimeFigureOut">
              <a:rPr lang="es-PA"/>
              <a:pPr>
                <a:defRPr/>
              </a:pPr>
              <a:t>21/10/14</a:t>
            </a:fld>
            <a:endParaRPr lang="es-PA"/>
          </a:p>
        </p:txBody>
      </p:sp>
      <p:sp>
        <p:nvSpPr>
          <p:cNvPr id="6" name="4 Marcador de pie de página"/>
          <p:cNvSpPr>
            <a:spLocks noGrp="1"/>
          </p:cNvSpPr>
          <p:nvPr>
            <p:ph type="ftr" sz="quarter" idx="11"/>
          </p:nvPr>
        </p:nvSpPr>
        <p:spPr/>
        <p:txBody>
          <a:bodyPr/>
          <a:lstStyle>
            <a:lvl1pPr>
              <a:defRPr/>
            </a:lvl1pPr>
          </a:lstStyle>
          <a:p>
            <a:pPr>
              <a:defRPr/>
            </a:pPr>
            <a:endParaRPr lang="es-PA"/>
          </a:p>
        </p:txBody>
      </p:sp>
      <p:sp>
        <p:nvSpPr>
          <p:cNvPr id="7" name="5 Marcador de número de diapositiva"/>
          <p:cNvSpPr>
            <a:spLocks noGrp="1"/>
          </p:cNvSpPr>
          <p:nvPr>
            <p:ph type="sldNum" sz="quarter" idx="12"/>
          </p:nvPr>
        </p:nvSpPr>
        <p:spPr/>
        <p:txBody>
          <a:bodyPr/>
          <a:lstStyle>
            <a:lvl1pPr>
              <a:defRPr/>
            </a:lvl1pPr>
          </a:lstStyle>
          <a:p>
            <a:pPr>
              <a:defRPr/>
            </a:pPr>
            <a:fld id="{8667E906-53EA-4CEA-B39D-64755C1B63F7}" type="slidenum">
              <a:rPr lang="es-PA"/>
              <a:pPr>
                <a:defRPr/>
              </a:pPr>
              <a:t>‹Nº›</a:t>
            </a:fld>
            <a:endParaRPr lang="es-PA"/>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3 Marcador de fecha"/>
          <p:cNvSpPr>
            <a:spLocks noGrp="1"/>
          </p:cNvSpPr>
          <p:nvPr>
            <p:ph type="dt" sz="half" idx="10"/>
          </p:nvPr>
        </p:nvSpPr>
        <p:spPr/>
        <p:txBody>
          <a:bodyPr/>
          <a:lstStyle>
            <a:lvl1pPr>
              <a:defRPr/>
            </a:lvl1pPr>
          </a:lstStyle>
          <a:p>
            <a:pPr>
              <a:defRPr/>
            </a:pPr>
            <a:fld id="{98DD0453-B257-459A-A30A-BADC1C8CDA78}" type="datetimeFigureOut">
              <a:rPr lang="es-PA"/>
              <a:pPr>
                <a:defRPr/>
              </a:pPr>
              <a:t>21/10/14</a:t>
            </a:fld>
            <a:endParaRPr lang="es-PA"/>
          </a:p>
        </p:txBody>
      </p:sp>
      <p:sp>
        <p:nvSpPr>
          <p:cNvPr id="8" name="4 Marcador de pie de página"/>
          <p:cNvSpPr>
            <a:spLocks noGrp="1"/>
          </p:cNvSpPr>
          <p:nvPr>
            <p:ph type="ftr" sz="quarter" idx="11"/>
          </p:nvPr>
        </p:nvSpPr>
        <p:spPr/>
        <p:txBody>
          <a:bodyPr/>
          <a:lstStyle>
            <a:lvl1pPr>
              <a:defRPr/>
            </a:lvl1pPr>
          </a:lstStyle>
          <a:p>
            <a:pPr>
              <a:defRPr/>
            </a:pPr>
            <a:endParaRPr lang="es-PA"/>
          </a:p>
        </p:txBody>
      </p:sp>
      <p:sp>
        <p:nvSpPr>
          <p:cNvPr id="9" name="5 Marcador de número de diapositiva"/>
          <p:cNvSpPr>
            <a:spLocks noGrp="1"/>
          </p:cNvSpPr>
          <p:nvPr>
            <p:ph type="sldNum" sz="quarter" idx="12"/>
          </p:nvPr>
        </p:nvSpPr>
        <p:spPr/>
        <p:txBody>
          <a:bodyPr/>
          <a:lstStyle>
            <a:lvl1pPr>
              <a:defRPr/>
            </a:lvl1pPr>
          </a:lstStyle>
          <a:p>
            <a:pPr>
              <a:defRPr/>
            </a:pPr>
            <a:fld id="{2647F6B6-569F-431F-86BD-1E67C9553191}" type="slidenum">
              <a:rPr lang="es-PA"/>
              <a:pPr>
                <a:defRPr/>
              </a:pPr>
              <a:t>‹Nº›</a:t>
            </a:fld>
            <a:endParaRPr lang="es-PA"/>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3 Marcador de fecha"/>
          <p:cNvSpPr>
            <a:spLocks noGrp="1"/>
          </p:cNvSpPr>
          <p:nvPr>
            <p:ph type="dt" sz="half" idx="10"/>
          </p:nvPr>
        </p:nvSpPr>
        <p:spPr/>
        <p:txBody>
          <a:bodyPr/>
          <a:lstStyle>
            <a:lvl1pPr>
              <a:defRPr/>
            </a:lvl1pPr>
          </a:lstStyle>
          <a:p>
            <a:pPr>
              <a:defRPr/>
            </a:pPr>
            <a:fld id="{6B3C5F5F-8273-4601-BF6F-94F59F6C031F}" type="datetimeFigureOut">
              <a:rPr lang="es-PA"/>
              <a:pPr>
                <a:defRPr/>
              </a:pPr>
              <a:t>21/10/14</a:t>
            </a:fld>
            <a:endParaRPr lang="es-PA"/>
          </a:p>
        </p:txBody>
      </p:sp>
      <p:sp>
        <p:nvSpPr>
          <p:cNvPr id="4" name="4 Marcador de pie de página"/>
          <p:cNvSpPr>
            <a:spLocks noGrp="1"/>
          </p:cNvSpPr>
          <p:nvPr>
            <p:ph type="ftr" sz="quarter" idx="11"/>
          </p:nvPr>
        </p:nvSpPr>
        <p:spPr/>
        <p:txBody>
          <a:bodyPr/>
          <a:lstStyle>
            <a:lvl1pPr>
              <a:defRPr/>
            </a:lvl1pPr>
          </a:lstStyle>
          <a:p>
            <a:pPr>
              <a:defRPr/>
            </a:pPr>
            <a:endParaRPr lang="es-PA"/>
          </a:p>
        </p:txBody>
      </p:sp>
      <p:sp>
        <p:nvSpPr>
          <p:cNvPr id="5" name="5 Marcador de número de diapositiva"/>
          <p:cNvSpPr>
            <a:spLocks noGrp="1"/>
          </p:cNvSpPr>
          <p:nvPr>
            <p:ph type="sldNum" sz="quarter" idx="12"/>
          </p:nvPr>
        </p:nvSpPr>
        <p:spPr/>
        <p:txBody>
          <a:bodyPr/>
          <a:lstStyle>
            <a:lvl1pPr>
              <a:defRPr/>
            </a:lvl1pPr>
          </a:lstStyle>
          <a:p>
            <a:pPr>
              <a:defRPr/>
            </a:pPr>
            <a:fld id="{8C41E246-586B-40EB-98B5-B891414FF8DB}" type="slidenum">
              <a:rPr lang="es-PA"/>
              <a:pPr>
                <a:defRPr/>
              </a:pPr>
              <a:t>‹Nº›</a:t>
            </a:fld>
            <a:endParaRPr lang="es-PA"/>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C5E73BE-67CF-45FA-978B-4D5148A27A6E}" type="datetimeFigureOut">
              <a:rPr lang="es-PA"/>
              <a:pPr>
                <a:defRPr/>
              </a:pPr>
              <a:t>21/10/14</a:t>
            </a:fld>
            <a:endParaRPr lang="es-PA"/>
          </a:p>
        </p:txBody>
      </p:sp>
      <p:sp>
        <p:nvSpPr>
          <p:cNvPr id="3" name="4 Marcador de pie de página"/>
          <p:cNvSpPr>
            <a:spLocks noGrp="1"/>
          </p:cNvSpPr>
          <p:nvPr>
            <p:ph type="ftr" sz="quarter" idx="11"/>
          </p:nvPr>
        </p:nvSpPr>
        <p:spPr/>
        <p:txBody>
          <a:bodyPr/>
          <a:lstStyle>
            <a:lvl1pPr>
              <a:defRPr/>
            </a:lvl1pPr>
          </a:lstStyle>
          <a:p>
            <a:pPr>
              <a:defRPr/>
            </a:pPr>
            <a:endParaRPr lang="es-PA"/>
          </a:p>
        </p:txBody>
      </p:sp>
      <p:sp>
        <p:nvSpPr>
          <p:cNvPr id="4" name="5 Marcador de número de diapositiva"/>
          <p:cNvSpPr>
            <a:spLocks noGrp="1"/>
          </p:cNvSpPr>
          <p:nvPr>
            <p:ph type="sldNum" sz="quarter" idx="12"/>
          </p:nvPr>
        </p:nvSpPr>
        <p:spPr/>
        <p:txBody>
          <a:bodyPr/>
          <a:lstStyle>
            <a:lvl1pPr>
              <a:defRPr/>
            </a:lvl1pPr>
          </a:lstStyle>
          <a:p>
            <a:pPr>
              <a:defRPr/>
            </a:pPr>
            <a:fld id="{FF348985-BD98-4E02-AD72-83264A36AAD2}" type="slidenum">
              <a:rPr lang="es-PA"/>
              <a:pPr>
                <a:defRPr/>
              </a:pPr>
              <a:t>‹Nº›</a:t>
            </a:fld>
            <a:endParaRPr lang="es-PA"/>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41917B8-322F-42EF-BF99-C60FAFE30147}" type="datetimeFigureOut">
              <a:rPr lang="es-PA"/>
              <a:pPr>
                <a:defRPr/>
              </a:pPr>
              <a:t>21/10/14</a:t>
            </a:fld>
            <a:endParaRPr lang="es-PA"/>
          </a:p>
        </p:txBody>
      </p:sp>
      <p:sp>
        <p:nvSpPr>
          <p:cNvPr id="6" name="4 Marcador de pie de página"/>
          <p:cNvSpPr>
            <a:spLocks noGrp="1"/>
          </p:cNvSpPr>
          <p:nvPr>
            <p:ph type="ftr" sz="quarter" idx="11"/>
          </p:nvPr>
        </p:nvSpPr>
        <p:spPr/>
        <p:txBody>
          <a:bodyPr/>
          <a:lstStyle>
            <a:lvl1pPr>
              <a:defRPr/>
            </a:lvl1pPr>
          </a:lstStyle>
          <a:p>
            <a:pPr>
              <a:defRPr/>
            </a:pPr>
            <a:endParaRPr lang="es-PA"/>
          </a:p>
        </p:txBody>
      </p:sp>
      <p:sp>
        <p:nvSpPr>
          <p:cNvPr id="7" name="5 Marcador de número de diapositiva"/>
          <p:cNvSpPr>
            <a:spLocks noGrp="1"/>
          </p:cNvSpPr>
          <p:nvPr>
            <p:ph type="sldNum" sz="quarter" idx="12"/>
          </p:nvPr>
        </p:nvSpPr>
        <p:spPr/>
        <p:txBody>
          <a:bodyPr/>
          <a:lstStyle>
            <a:lvl1pPr>
              <a:defRPr/>
            </a:lvl1pPr>
          </a:lstStyle>
          <a:p>
            <a:pPr>
              <a:defRPr/>
            </a:pPr>
            <a:fld id="{79C93FBF-D59F-4EF1-8863-CCCE4A7FFE34}" type="slidenum">
              <a:rPr lang="es-PA"/>
              <a:pPr>
                <a:defRPr/>
              </a:pPr>
              <a:t>‹Nº›</a:t>
            </a:fld>
            <a:endParaRPr lang="es-PA"/>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A"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568D8D8-CF1F-4888-9FC6-73515BCEB0B0}" type="datetimeFigureOut">
              <a:rPr lang="es-PA"/>
              <a:pPr>
                <a:defRPr/>
              </a:pPr>
              <a:t>21/10/14</a:t>
            </a:fld>
            <a:endParaRPr lang="es-PA"/>
          </a:p>
        </p:txBody>
      </p:sp>
      <p:sp>
        <p:nvSpPr>
          <p:cNvPr id="6" name="4 Marcador de pie de página"/>
          <p:cNvSpPr>
            <a:spLocks noGrp="1"/>
          </p:cNvSpPr>
          <p:nvPr>
            <p:ph type="ftr" sz="quarter" idx="11"/>
          </p:nvPr>
        </p:nvSpPr>
        <p:spPr/>
        <p:txBody>
          <a:bodyPr/>
          <a:lstStyle>
            <a:lvl1pPr>
              <a:defRPr/>
            </a:lvl1pPr>
          </a:lstStyle>
          <a:p>
            <a:pPr>
              <a:defRPr/>
            </a:pPr>
            <a:endParaRPr lang="es-PA"/>
          </a:p>
        </p:txBody>
      </p:sp>
      <p:sp>
        <p:nvSpPr>
          <p:cNvPr id="7" name="5 Marcador de número de diapositiva"/>
          <p:cNvSpPr>
            <a:spLocks noGrp="1"/>
          </p:cNvSpPr>
          <p:nvPr>
            <p:ph type="sldNum" sz="quarter" idx="12"/>
          </p:nvPr>
        </p:nvSpPr>
        <p:spPr/>
        <p:txBody>
          <a:bodyPr/>
          <a:lstStyle>
            <a:lvl1pPr>
              <a:defRPr/>
            </a:lvl1pPr>
          </a:lstStyle>
          <a:p>
            <a:pPr>
              <a:defRPr/>
            </a:pPr>
            <a:fld id="{010396A9-2F33-41E6-B646-A4B3E9D55C60}" type="slidenum">
              <a:rPr lang="es-PA"/>
              <a:pPr>
                <a:defRPr/>
              </a:pPr>
              <a:t>‹Nº›</a:t>
            </a:fld>
            <a:endParaRPr lang="es-PA"/>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Luis@\Documents\BB&amp;M PA\BB&amp;M\CLIENTES\ATP\TEMPLATES\TEMPLATE 2.jpg"/>
          <p:cNvPicPr>
            <a:picLocks noChangeAspect="1" noChangeArrowheads="1"/>
          </p:cNvPicPr>
          <p:nvPr userDrawn="1"/>
        </p:nvPicPr>
        <p:blipFill>
          <a:blip r:embed="rId13" cstate="print"/>
          <a:srcRect/>
          <a:stretch>
            <a:fillRect/>
          </a:stretch>
        </p:blipFill>
        <p:spPr bwMode="auto">
          <a:xfrm>
            <a:off x="-365125" y="0"/>
            <a:ext cx="9545638" cy="6884988"/>
          </a:xfrm>
          <a:prstGeom prst="rect">
            <a:avLst/>
          </a:prstGeom>
          <a:noFill/>
          <a:ln w="9525">
            <a:noFill/>
            <a:miter lim="800000"/>
            <a:headEnd/>
            <a:tailEnd/>
          </a:ln>
        </p:spPr>
      </p:pic>
      <p:sp>
        <p:nvSpPr>
          <p:cNvPr id="1027"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A" smtClean="0"/>
          </a:p>
        </p:txBody>
      </p:sp>
      <p:sp>
        <p:nvSpPr>
          <p:cNvPr id="1028"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8A95D83-B753-4BC5-B441-D0CF4046C8BB}" type="datetimeFigureOut">
              <a:rPr lang="es-PA"/>
              <a:pPr>
                <a:defRPr/>
              </a:pPr>
              <a:t>21/10/14</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5E14E59-7626-44EC-8672-514E15EEC6B8}" type="slidenum">
              <a:rPr lang="es-PA"/>
              <a:pPr>
                <a:defRPr/>
              </a:pPr>
              <a:t>‹Nº›</a:t>
            </a:fld>
            <a:endParaRPr lang="es-P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11.emf"/><Relationship Id="rId2" Type="http://schemas.openxmlformats.org/officeDocument/2006/relationships/notesSlide" Target="../notesSlides/notesSlide2.xml"/><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jpe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7811"/>
            <a:ext cx="9144000" cy="210162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52536" y="3284984"/>
            <a:ext cx="2232248" cy="217276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979712" y="3284984"/>
            <a:ext cx="3112892" cy="2088232"/>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903901" y="3284984"/>
            <a:ext cx="3037429" cy="2088232"/>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732240" y="3284984"/>
            <a:ext cx="2418180" cy="2088232"/>
          </a:xfrm>
          <a:prstGeom prst="rect">
            <a:avLst/>
          </a:prstGeom>
          <a:noFill/>
          <a:ln w="9525">
            <a:noFill/>
            <a:miter lim="800000"/>
            <a:headEnd/>
            <a:tailEnd/>
          </a:ln>
        </p:spPr>
      </p:pic>
      <p:sp>
        <p:nvSpPr>
          <p:cNvPr id="2" name="2 Rectángulo"/>
          <p:cNvSpPr>
            <a:spLocks noChangeArrowheads="1"/>
          </p:cNvSpPr>
          <p:nvPr/>
        </p:nvSpPr>
        <p:spPr bwMode="auto">
          <a:xfrm>
            <a:off x="-76483" y="1437422"/>
            <a:ext cx="9145016" cy="2164695"/>
          </a:xfrm>
          <a:prstGeom prst="rect">
            <a:avLst/>
          </a:prstGeom>
          <a:noFill/>
          <a:ln w="9525">
            <a:noFill/>
            <a:miter lim="800000"/>
            <a:headEnd/>
            <a:tailEnd/>
          </a:ln>
        </p:spPr>
        <p:txBody>
          <a:bodyPr wrap="square">
            <a:spAutoFit/>
          </a:bodyPr>
          <a:lstStyle/>
          <a:p>
            <a:pPr algn="l">
              <a:lnSpc>
                <a:spcPct val="80000"/>
              </a:lnSpc>
              <a:spcBef>
                <a:spcPts val="400"/>
              </a:spcBef>
            </a:pPr>
            <a:endParaRPr lang="en-US" sz="5400" b="1" dirty="0">
              <a:solidFill>
                <a:schemeClr val="bg1"/>
              </a:solidFill>
              <a:latin typeface="Lucida Grande" charset="0"/>
              <a:ea typeface="Lucida Grande" charset="0"/>
              <a:cs typeface="Lucida Grande" charset="0"/>
              <a:sym typeface="Lucida Grande" charset="0"/>
            </a:endParaRPr>
          </a:p>
          <a:p>
            <a:pPr algn="ctr">
              <a:lnSpc>
                <a:spcPct val="80000"/>
              </a:lnSpc>
              <a:spcBef>
                <a:spcPts val="400"/>
              </a:spcBef>
            </a:pPr>
            <a:r>
              <a:rPr lang="en-US" sz="4400" b="1" dirty="0" smtClean="0">
                <a:solidFill>
                  <a:schemeClr val="bg1"/>
                </a:solidFill>
                <a:latin typeface="Lucida Grande" charset="0"/>
                <a:ea typeface="Lucida Grande" charset="0"/>
                <a:cs typeface="Lucida Grande" charset="0"/>
                <a:sym typeface="Lucida Grande" charset="0"/>
              </a:rPr>
              <a:t>Plataforma de Seguridad Turistica en Panamá</a:t>
            </a:r>
            <a:endParaRPr lang="en-US" sz="5400" b="1" dirty="0">
              <a:solidFill>
                <a:srgbClr val="464646"/>
              </a:solidFill>
              <a:latin typeface="Lucida Grande" charset="0"/>
              <a:ea typeface="Lucida Grande" charset="0"/>
              <a:cs typeface="Lucida Grande" charset="0"/>
              <a:sym typeface="Lucida Grande" charset="0"/>
            </a:endParaRPr>
          </a:p>
          <a:p>
            <a:pPr algn="l">
              <a:lnSpc>
                <a:spcPct val="80000"/>
              </a:lnSpc>
              <a:spcBef>
                <a:spcPts val="400"/>
              </a:spcBef>
            </a:pPr>
            <a:endParaRPr lang="en-US" b="1" dirty="0">
              <a:solidFill>
                <a:srgbClr val="464646"/>
              </a:solidFill>
              <a:latin typeface="Lucida Grande" charset="0"/>
              <a:ea typeface="Lucida Grande" charset="0"/>
              <a:cs typeface="Lucida Grande" charset="0"/>
              <a:sym typeface="Lucida Grande" charset="0"/>
            </a:endParaRPr>
          </a:p>
        </p:txBody>
      </p:sp>
      <p:pic>
        <p:nvPicPr>
          <p:cNvPr id="9" name="9 Imagen"/>
          <p:cNvPicPr>
            <a:picLocks noChangeAspect="1"/>
          </p:cNvPicPr>
          <p:nvPr/>
        </p:nvPicPr>
        <p:blipFill>
          <a:blip r:embed="rId8" cstate="print"/>
          <a:srcRect/>
          <a:stretch>
            <a:fillRect/>
          </a:stretch>
        </p:blipFill>
        <p:spPr bwMode="auto">
          <a:xfrm>
            <a:off x="6437174" y="5729950"/>
            <a:ext cx="720725" cy="720725"/>
          </a:xfrm>
          <a:prstGeom prst="rect">
            <a:avLst/>
          </a:prstGeom>
          <a:noFill/>
          <a:ln w="9525">
            <a:noFill/>
            <a:miter lim="800000"/>
            <a:headEnd/>
            <a:tailEnd/>
          </a:ln>
        </p:spPr>
      </p:pic>
      <p:pic>
        <p:nvPicPr>
          <p:cNvPr id="12" name="10 Imagen"/>
          <p:cNvPicPr>
            <a:picLocks noChangeAspect="1"/>
          </p:cNvPicPr>
          <p:nvPr/>
        </p:nvPicPr>
        <p:blipFill>
          <a:blip r:embed="rId9" cstate="print"/>
          <a:srcRect/>
          <a:stretch>
            <a:fillRect/>
          </a:stretch>
        </p:blipFill>
        <p:spPr bwMode="auto">
          <a:xfrm>
            <a:off x="5364088" y="5984766"/>
            <a:ext cx="806450" cy="376237"/>
          </a:xfrm>
          <a:prstGeom prst="rect">
            <a:avLst/>
          </a:prstGeom>
          <a:noFill/>
          <a:ln w="9525">
            <a:noFill/>
            <a:miter lim="800000"/>
            <a:headEnd/>
            <a:tailEnd/>
          </a:ln>
        </p:spPr>
      </p:pic>
      <p:pic>
        <p:nvPicPr>
          <p:cNvPr id="13" name="11 Imagen"/>
          <p:cNvPicPr>
            <a:picLocks noChangeAspect="1"/>
          </p:cNvPicPr>
          <p:nvPr/>
        </p:nvPicPr>
        <p:blipFill>
          <a:blip r:embed="rId10" cstate="print"/>
          <a:srcRect/>
          <a:stretch>
            <a:fillRect/>
          </a:stretch>
        </p:blipFill>
        <p:spPr bwMode="auto">
          <a:xfrm>
            <a:off x="4342708" y="5761342"/>
            <a:ext cx="731837" cy="609600"/>
          </a:xfrm>
          <a:prstGeom prst="rect">
            <a:avLst/>
          </a:prstGeom>
          <a:noFill/>
          <a:ln w="9525">
            <a:noFill/>
            <a:miter lim="800000"/>
            <a:headEnd/>
            <a:tailEnd/>
          </a:ln>
        </p:spPr>
      </p:pic>
    </p:spTree>
    <p:extLst>
      <p:ext uri="{BB962C8B-B14F-4D97-AF65-F5344CB8AC3E}">
        <p14:creationId xmlns:p14="http://schemas.microsoft.com/office/powerpoint/2010/main" val="3975621793"/>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ítulo 1"/>
          <p:cNvSpPr>
            <a:spLocks noGrp="1"/>
          </p:cNvSpPr>
          <p:nvPr>
            <p:ph type="title"/>
          </p:nvPr>
        </p:nvSpPr>
        <p:spPr/>
        <p:txBody>
          <a:bodyPr/>
          <a:lstStyle/>
          <a:p>
            <a:r>
              <a:rPr lang="es-PA" dirty="0" smtClean="0">
                <a:latin typeface="Euphemia UCAS" pitchFamily="-84" charset="0"/>
                <a:ea typeface="ＭＳ Ｐゴシック" pitchFamily="-84" charset="-128"/>
              </a:rPr>
              <a:t>2</a:t>
            </a:r>
          </a:p>
        </p:txBody>
      </p:sp>
      <p:sp>
        <p:nvSpPr>
          <p:cNvPr id="31746" name="Marcador de contenido 3"/>
          <p:cNvSpPr>
            <a:spLocks noGrp="1"/>
          </p:cNvSpPr>
          <p:nvPr>
            <p:ph idx="1"/>
          </p:nvPr>
        </p:nvSpPr>
        <p:spPr/>
        <p:txBody>
          <a:bodyPr/>
          <a:lstStyle/>
          <a:p>
            <a:endParaRPr lang="es-PA" smtClean="0">
              <a:latin typeface="Times New Roman" pitchFamily="18" charset="0"/>
              <a:ea typeface="ＭＳ Ｐゴシック" pitchFamily="-84" charset="-128"/>
            </a:endParaRPr>
          </a:p>
        </p:txBody>
      </p:sp>
      <p:pic>
        <p:nvPicPr>
          <p:cNvPr id="31747" name="Picture 9" descr="02_PanamaConventionCent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266893"/>
            <a:ext cx="8229600" cy="5859270"/>
          </a:xfrm>
          <a:prstGeom prst="rect">
            <a:avLst/>
          </a:prstGeom>
          <a:noFill/>
          <a:ln w="9525">
            <a:noFill/>
            <a:miter lim="800000"/>
            <a:headEnd/>
            <a:tailEnd/>
          </a:ln>
        </p:spPr>
      </p:pic>
      <p:sp>
        <p:nvSpPr>
          <p:cNvPr id="31749" name="Título 1"/>
          <p:cNvSpPr txBox="1">
            <a:spLocks/>
          </p:cNvSpPr>
          <p:nvPr/>
        </p:nvSpPr>
        <p:spPr bwMode="auto">
          <a:xfrm>
            <a:off x="-76200" y="76200"/>
            <a:ext cx="9323388" cy="1600200"/>
          </a:xfrm>
          <a:prstGeom prst="rect">
            <a:avLst/>
          </a:prstGeom>
          <a:noFill/>
          <a:ln w="9525">
            <a:noFill/>
            <a:miter lim="800000"/>
            <a:headEnd/>
            <a:tailEnd/>
          </a:ln>
        </p:spPr>
        <p:txBody>
          <a:bodyPr anchor="ctr"/>
          <a:lstStyle/>
          <a:p>
            <a:pPr algn="ctr"/>
            <a:r>
              <a:rPr lang="es-ES_tradnl" sz="6000" dirty="0" smtClean="0">
                <a:solidFill>
                  <a:schemeClr val="bg1"/>
                </a:solidFill>
                <a:latin typeface="Euphemia UCAS"/>
                <a:cs typeface="Euphemia UCAS"/>
              </a:rPr>
              <a:t>Nuevo Centro de Convenciones</a:t>
            </a:r>
            <a:endParaRPr lang="es-ES_tradnl" sz="6000" dirty="0">
              <a:solidFill>
                <a:schemeClr val="bg1"/>
              </a:solidFill>
              <a:latin typeface="Euphemia UCAS"/>
              <a:cs typeface="Euphemia UCAS"/>
            </a:endParaRPr>
          </a:p>
        </p:txBody>
      </p:sp>
      <p:pic>
        <p:nvPicPr>
          <p:cNvPr id="9" name="Picture 8"/>
          <p:cNvPicPr>
            <a:picLocks noChangeAspect="1"/>
          </p:cNvPicPr>
          <p:nvPr/>
        </p:nvPicPr>
        <p:blipFill>
          <a:blip r:embed="rId3" cstate="print"/>
          <a:stretch>
            <a:fillRect/>
          </a:stretch>
        </p:blipFill>
        <p:spPr>
          <a:xfrm>
            <a:off x="679314" y="6277907"/>
            <a:ext cx="1872208" cy="442522"/>
          </a:xfrm>
          <a:prstGeom prst="rect">
            <a:avLst/>
          </a:prstGeom>
        </p:spPr>
      </p:pic>
      <p:sp>
        <p:nvSpPr>
          <p:cNvPr id="8" name="5 Marcador de contenido"/>
          <p:cNvSpPr txBox="1">
            <a:spLocks/>
          </p:cNvSpPr>
          <p:nvPr/>
        </p:nvSpPr>
        <p:spPr bwMode="auto">
          <a:xfrm>
            <a:off x="457200" y="4037931"/>
            <a:ext cx="6660233" cy="2088232"/>
          </a:xfrm>
          <a:prstGeom prst="rect">
            <a:avLst/>
          </a:prstGeom>
          <a:gradFill rotWithShape="1">
            <a:gsLst>
              <a:gs pos="0">
                <a:srgbClr val="FFFFFF">
                  <a:alpha val="48999"/>
                </a:srgbClr>
              </a:gs>
              <a:gs pos="100000">
                <a:srgbClr val="4F6228">
                  <a:alpha val="48999"/>
                </a:srgbClr>
              </a:gs>
            </a:gsLst>
            <a:lin ang="18600000"/>
          </a:gradFill>
          <a:ln w="9525">
            <a:solidFill>
              <a:schemeClr val="bg1">
                <a:alpha val="0"/>
              </a:schemeClr>
            </a:solidFill>
            <a:miter lim="800000"/>
            <a:headEnd/>
            <a:tailEnd/>
          </a:ln>
          <a:effectLst>
            <a:outerShdw dist="20000" dir="5400000" rotWithShape="0">
              <a:srgbClr val="808080">
                <a:alpha val="37999"/>
              </a:srgbClr>
            </a:outerShdw>
          </a:effectLst>
        </p:spPr>
        <p:txBody>
          <a:bodyPr/>
          <a:lstStyle/>
          <a:p>
            <a:pPr marL="342900" indent="-342900" algn="r">
              <a:spcBef>
                <a:spcPct val="20000"/>
              </a:spcBef>
              <a:buClr>
                <a:schemeClr val="tx2"/>
              </a:buClr>
              <a:defRPr/>
            </a:pPr>
            <a:r>
              <a:rPr lang="en-US" sz="10000" dirty="0" smtClean="0">
                <a:solidFill>
                  <a:srgbClr val="FFFFFF"/>
                </a:solidFill>
                <a:latin typeface="Euphemia UCAS"/>
                <a:ea typeface="Arial" pitchFamily="-120" charset="0"/>
                <a:cs typeface="Euphemia UCAS"/>
              </a:rPr>
              <a:t>570,505</a:t>
            </a:r>
            <a:r>
              <a:rPr lang="en-US" sz="4000" dirty="0" smtClean="0">
                <a:solidFill>
                  <a:srgbClr val="FFFFFF"/>
                </a:solidFill>
                <a:latin typeface="Euphemia UCAS"/>
                <a:ea typeface="Arial" pitchFamily="-120" charset="0"/>
                <a:cs typeface="Euphemia UCAS"/>
              </a:rPr>
              <a:t> pies</a:t>
            </a:r>
            <a:r>
              <a:rPr lang="en-US" sz="4000" baseline="30000" dirty="0" smtClean="0">
                <a:solidFill>
                  <a:srgbClr val="FFFFFF"/>
                </a:solidFill>
                <a:latin typeface="Euphemia UCAS"/>
                <a:ea typeface="Arial" pitchFamily="-120" charset="0"/>
                <a:cs typeface="Euphemia UCAS"/>
              </a:rPr>
              <a:t>2</a:t>
            </a:r>
            <a:endParaRPr lang="en-US" sz="4000" dirty="0" smtClean="0">
              <a:solidFill>
                <a:srgbClr val="FFFFFF"/>
              </a:solidFill>
              <a:latin typeface="Euphemia UCAS"/>
              <a:ea typeface="Arial" pitchFamily="-120" charset="0"/>
              <a:cs typeface="Euphemia UCAS"/>
            </a:endParaRPr>
          </a:p>
          <a:p>
            <a:pPr marL="342900" indent="-342900" algn="r">
              <a:spcBef>
                <a:spcPct val="20000"/>
              </a:spcBef>
              <a:buClr>
                <a:schemeClr val="tx2"/>
              </a:buClr>
              <a:defRPr/>
            </a:pPr>
            <a:r>
              <a:rPr lang="en-US" sz="2000" dirty="0" smtClean="0">
                <a:solidFill>
                  <a:srgbClr val="FFFFFF"/>
                </a:solidFill>
                <a:latin typeface="Euphemia UCAS"/>
                <a:ea typeface="Arial" pitchFamily="-120" charset="0"/>
                <a:cs typeface="Euphemia UCAS"/>
              </a:rPr>
              <a:t>(53,000 metros</a:t>
            </a:r>
            <a:r>
              <a:rPr lang="en-US" sz="2000" baseline="30000" dirty="0" smtClean="0">
                <a:solidFill>
                  <a:srgbClr val="FFFFFF"/>
                </a:solidFill>
                <a:latin typeface="Euphemia UCAS"/>
                <a:ea typeface="Arial" pitchFamily="-120" charset="0"/>
                <a:cs typeface="Euphemia UCAS"/>
              </a:rPr>
              <a:t>2</a:t>
            </a:r>
            <a:r>
              <a:rPr lang="en-US" sz="2000" dirty="0" smtClean="0">
                <a:solidFill>
                  <a:srgbClr val="FFFFFF"/>
                </a:solidFill>
                <a:latin typeface="Euphemia UCAS"/>
                <a:ea typeface="Arial" pitchFamily="-120" charset="0"/>
                <a:cs typeface="Euphemia UCAS"/>
              </a:rPr>
              <a:t>)</a:t>
            </a:r>
          </a:p>
        </p:txBody>
      </p:sp>
    </p:spTree>
    <p:extLst>
      <p:ext uri="{BB962C8B-B14F-4D97-AF65-F5344CB8AC3E}">
        <p14:creationId xmlns:p14="http://schemas.microsoft.com/office/powerpoint/2010/main" val="14614247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6.TIF"/>
          <p:cNvPicPr>
            <a:picLocks noChangeAspect="1"/>
          </p:cNvPicPr>
          <p:nvPr/>
        </p:nvPicPr>
        <p:blipFill rotWithShape="1">
          <a:blip r:embed="rId3" cstate="print">
            <a:extLst>
              <a:ext uri="{28A0092B-C50C-407E-A947-70E740481C1C}">
                <a14:useLocalDpi xmlns:a14="http://schemas.microsoft.com/office/drawing/2010/main"/>
              </a:ext>
            </a:extLst>
          </a:blip>
          <a:srcRect l="17387" t="14443" r="1599" b="11801"/>
          <a:stretch/>
        </p:blipFill>
        <p:spPr>
          <a:xfrm>
            <a:off x="323528" y="93805"/>
            <a:ext cx="7596336" cy="5697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5 Marcador de contenido"/>
          <p:cNvSpPr txBox="1">
            <a:spLocks/>
          </p:cNvSpPr>
          <p:nvPr/>
        </p:nvSpPr>
        <p:spPr bwMode="auto">
          <a:xfrm>
            <a:off x="93440" y="1744266"/>
            <a:ext cx="6840760" cy="4997102"/>
          </a:xfrm>
          <a:prstGeom prst="rect">
            <a:avLst/>
          </a:prstGeom>
          <a:solidFill>
            <a:srgbClr val="7F7F7F">
              <a:alpha val="50196"/>
            </a:srgbClr>
          </a:solidFill>
          <a:ln w="9525">
            <a:noFill/>
            <a:miter lim="800000"/>
            <a:headEnd/>
            <a:tailEnd/>
          </a:ln>
          <a:effectLst>
            <a:outerShdw dist="20000" dir="5400000" rotWithShape="0">
              <a:srgbClr val="808080">
                <a:alpha val="37999"/>
              </a:srgbClr>
            </a:outerShdw>
          </a:effectLst>
        </p:spPr>
        <p:txBody>
          <a:bodyPr/>
          <a:lstStyle/>
          <a:p>
            <a:pPr marL="342900" indent="-342900">
              <a:spcBef>
                <a:spcPct val="20000"/>
              </a:spcBef>
              <a:buClr>
                <a:schemeClr val="tx2"/>
              </a:buClr>
              <a:defRPr/>
            </a:pPr>
            <a:r>
              <a:rPr lang="es-PA" sz="8800" dirty="0">
                <a:solidFill>
                  <a:srgbClr val="FFFFFF"/>
                </a:solidFill>
                <a:latin typeface="Euphemia UCAS"/>
                <a:cs typeface="Euphemia UCAS"/>
              </a:rPr>
              <a:t>4th</a:t>
            </a:r>
            <a:r>
              <a:rPr lang="es-PA" sz="6600" dirty="0" smtClean="0">
                <a:solidFill>
                  <a:srgbClr val="FFFFFF"/>
                </a:solidFill>
                <a:latin typeface="Euphemia UCAS"/>
                <a:cs typeface="Euphemia UCAS"/>
              </a:rPr>
              <a:t> </a:t>
            </a:r>
            <a:r>
              <a:rPr lang="es-PA" sz="7200" dirty="0" smtClean="0">
                <a:solidFill>
                  <a:srgbClr val="FFFFFF"/>
                </a:solidFill>
                <a:latin typeface="Euphemia UCAS"/>
                <a:cs typeface="Euphemia UCAS"/>
              </a:rPr>
              <a:t>en competitividad turistica en América</a:t>
            </a:r>
          </a:p>
          <a:p>
            <a:pPr marL="342900" indent="-342900">
              <a:spcBef>
                <a:spcPct val="20000"/>
              </a:spcBef>
              <a:buClr>
                <a:schemeClr val="tx2"/>
              </a:buClr>
              <a:defRPr/>
            </a:pPr>
            <a:r>
              <a:rPr lang="es-PA" sz="1800" b="1" dirty="0" smtClean="0">
                <a:solidFill>
                  <a:srgbClr val="FFFFFF"/>
                </a:solidFill>
                <a:latin typeface="Euphemia UCAS"/>
                <a:cs typeface="Euphemia UCAS"/>
              </a:rPr>
              <a:t>(</a:t>
            </a:r>
            <a:r>
              <a:rPr lang="es-PA" sz="1800" b="1" dirty="0">
                <a:solidFill>
                  <a:srgbClr val="FFFFFF"/>
                </a:solidFill>
                <a:latin typeface="Euphemia UCAS"/>
                <a:cs typeface="Euphemia UCAS"/>
              </a:rPr>
              <a:t>World Economic Forum, 2013)</a:t>
            </a:r>
          </a:p>
          <a:p>
            <a:pPr marL="342900" indent="-342900">
              <a:spcBef>
                <a:spcPct val="20000"/>
              </a:spcBef>
              <a:buClr>
                <a:schemeClr val="tx2"/>
              </a:buClr>
              <a:defRPr/>
            </a:pPr>
            <a:endParaRPr lang="en-US" sz="12500" dirty="0">
              <a:solidFill>
                <a:srgbClr val="FFFFFF"/>
              </a:solidFill>
              <a:latin typeface="Euphemia UCAS"/>
              <a:ea typeface="Arial" pitchFamily="-120" charset="0"/>
              <a:cs typeface="Euphemia UCAS"/>
            </a:endParaRPr>
          </a:p>
        </p:txBody>
      </p:sp>
      <p:pic>
        <p:nvPicPr>
          <p:cNvPr id="6" name="Picture 7"/>
          <p:cNvPicPr>
            <a:picLocks noChangeAspect="1"/>
          </p:cNvPicPr>
          <p:nvPr/>
        </p:nvPicPr>
        <p:blipFill>
          <a:blip r:embed="rId4" cstate="print"/>
          <a:stretch>
            <a:fillRect/>
          </a:stretch>
        </p:blipFill>
        <p:spPr>
          <a:xfrm rot="19337534">
            <a:off x="7287678" y="5196207"/>
            <a:ext cx="1872208" cy="442522"/>
          </a:xfrm>
          <a:prstGeom prst="rect">
            <a:avLst/>
          </a:prstGeom>
        </p:spPr>
      </p:pic>
      <p:sp>
        <p:nvSpPr>
          <p:cNvPr id="8" name="5 Marcador de contenido"/>
          <p:cNvSpPr txBox="1">
            <a:spLocks/>
          </p:cNvSpPr>
          <p:nvPr/>
        </p:nvSpPr>
        <p:spPr bwMode="auto">
          <a:xfrm>
            <a:off x="129072" y="1744266"/>
            <a:ext cx="7297960" cy="3742134"/>
          </a:xfrm>
          <a:prstGeom prst="rect">
            <a:avLst/>
          </a:prstGeom>
          <a:solidFill>
            <a:srgbClr val="7F7F7F">
              <a:alpha val="50196"/>
            </a:srgbClr>
          </a:solidFill>
          <a:ln w="9525">
            <a:noFill/>
            <a:miter lim="800000"/>
            <a:headEnd/>
            <a:tailEnd/>
          </a:ln>
          <a:effectLst>
            <a:outerShdw dist="20000" dir="5400000" rotWithShape="0">
              <a:srgbClr val="808080">
                <a:alpha val="37999"/>
              </a:srgbClr>
            </a:outerShdw>
          </a:effectLst>
        </p:spPr>
        <p:txBody>
          <a:bodyPr/>
          <a:lstStyle/>
          <a:p>
            <a:pPr marL="342900" indent="-342900">
              <a:spcBef>
                <a:spcPct val="20000"/>
              </a:spcBef>
              <a:buClr>
                <a:schemeClr val="tx2"/>
              </a:buClr>
              <a:defRPr/>
            </a:pPr>
            <a:r>
              <a:rPr lang="es-PA" sz="8800" dirty="0" smtClean="0">
                <a:solidFill>
                  <a:srgbClr val="FFFFFF"/>
                </a:solidFill>
                <a:latin typeface="Euphemia UCAS"/>
                <a:cs typeface="Euphemia UCAS"/>
              </a:rPr>
              <a:t>2do</a:t>
            </a:r>
            <a:r>
              <a:rPr lang="es-PA" sz="6600" dirty="0" smtClean="0">
                <a:solidFill>
                  <a:srgbClr val="FFFFFF"/>
                </a:solidFill>
                <a:latin typeface="Euphemia UCAS"/>
                <a:cs typeface="Euphemia UCAS"/>
              </a:rPr>
              <a:t> </a:t>
            </a:r>
            <a:r>
              <a:rPr lang="es-PA" sz="7200" dirty="0" smtClean="0">
                <a:solidFill>
                  <a:srgbClr val="FFFFFF"/>
                </a:solidFill>
                <a:latin typeface="Euphemia UCAS"/>
                <a:cs typeface="Euphemia UCAS"/>
              </a:rPr>
              <a:t>en</a:t>
            </a:r>
            <a:endParaRPr lang="es-PA" sz="6600" dirty="0" smtClean="0">
              <a:solidFill>
                <a:srgbClr val="FFFFFF"/>
              </a:solidFill>
              <a:latin typeface="Euphemia UCAS"/>
              <a:cs typeface="Euphemia UCAS"/>
            </a:endParaRPr>
          </a:p>
          <a:p>
            <a:r>
              <a:rPr lang="es-PA" sz="6600" dirty="0" smtClean="0">
                <a:solidFill>
                  <a:srgbClr val="FFFFFF"/>
                </a:solidFill>
                <a:latin typeface="Euphemia UCAS"/>
                <a:cs typeface="Euphemia UCAS"/>
              </a:rPr>
              <a:t>Competitividad en Latinoamerica </a:t>
            </a:r>
          </a:p>
          <a:p>
            <a:r>
              <a:rPr lang="es-PA" sz="1800" b="1" dirty="0" smtClean="0">
                <a:solidFill>
                  <a:srgbClr val="FFFFFF"/>
                </a:solidFill>
                <a:latin typeface="Euphemia UCAS"/>
                <a:cs typeface="Euphemia UCAS"/>
              </a:rPr>
              <a:t>(ADEN, </a:t>
            </a:r>
            <a:r>
              <a:rPr lang="es-PA" sz="1800" b="1" dirty="0">
                <a:solidFill>
                  <a:srgbClr val="FFFFFF"/>
                </a:solidFill>
                <a:latin typeface="Euphemia UCAS"/>
                <a:cs typeface="Euphemia UCAS"/>
              </a:rPr>
              <a:t>2013)</a:t>
            </a:r>
          </a:p>
          <a:p>
            <a:pPr marL="342900" indent="-342900">
              <a:spcBef>
                <a:spcPct val="20000"/>
              </a:spcBef>
              <a:buClr>
                <a:schemeClr val="tx2"/>
              </a:buClr>
              <a:defRPr/>
            </a:pPr>
            <a:endParaRPr lang="en-US" sz="12500" dirty="0">
              <a:solidFill>
                <a:srgbClr val="FFFFFF"/>
              </a:solidFill>
              <a:latin typeface="Euphemia UCAS"/>
              <a:ea typeface="Arial" pitchFamily="-120" charset="0"/>
              <a:cs typeface="Euphemia UCAS"/>
            </a:endParaRPr>
          </a:p>
        </p:txBody>
      </p:sp>
    </p:spTree>
    <p:extLst>
      <p:ext uri="{BB962C8B-B14F-4D97-AF65-F5344CB8AC3E}">
        <p14:creationId xmlns:p14="http://schemas.microsoft.com/office/powerpoint/2010/main" val="208532622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set>
                                      <p:cBhvr>
                                        <p:cTn id="8" dur="1" fill="hold">
                                          <p:stCondLst>
                                            <p:cond delay="499"/>
                                          </p:stCondLst>
                                        </p:cTn>
                                        <p:tgtEl>
                                          <p:spTgt spid="8"/>
                                        </p:tgtEl>
                                        <p:attrNameLst>
                                          <p:attrName>style.visibility</p:attrName>
                                        </p:attrNameLst>
                                      </p:cBhvr>
                                      <p:to>
                                        <p:strVal val="hidden"/>
                                      </p:to>
                                    </p:set>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inta Costera.jpg"/>
          <p:cNvPicPr>
            <a:picLocks noChangeAspect="1"/>
          </p:cNvPicPr>
          <p:nvPr/>
        </p:nvPicPr>
        <p:blipFill>
          <a:blip r:embed="rId2" cstate="print">
            <a:duotone>
              <a:prstClr val="black"/>
              <a:schemeClr val="accent1">
                <a:tint val="45000"/>
                <a:satMod val="400000"/>
              </a:schemeClr>
            </a:duotone>
          </a:blip>
          <a:stretch>
            <a:fillRect/>
          </a:stretch>
        </p:blipFill>
        <p:spPr>
          <a:xfrm>
            <a:off x="-540568" y="404664"/>
            <a:ext cx="9144000" cy="4680520"/>
          </a:xfrm>
          <a:prstGeom prst="rect">
            <a:avLst/>
          </a:prstGeom>
          <a:ln>
            <a:solidFill>
              <a:schemeClr val="tx1">
                <a:lumMod val="50000"/>
                <a:lumOff val="50000"/>
              </a:schemeClr>
            </a:solidFill>
          </a:ln>
          <a:effectLst>
            <a:outerShdw blurRad="50800" dist="38100" dir="16200000" rotWithShape="0">
              <a:prstClr val="black">
                <a:alpha val="40000"/>
              </a:prst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1 Título"/>
          <p:cNvSpPr>
            <a:spLocks noGrp="1"/>
          </p:cNvSpPr>
          <p:nvPr>
            <p:ph type="title"/>
          </p:nvPr>
        </p:nvSpPr>
        <p:spPr/>
        <p:txBody>
          <a:bodyPr/>
          <a:lstStyle/>
          <a:p>
            <a:r>
              <a:rPr lang="es-PA" sz="4000" dirty="0" smtClean="0">
                <a:solidFill>
                  <a:schemeClr val="bg1"/>
                </a:solidFill>
              </a:rPr>
              <a:t>Planificación segura de la actividad,</a:t>
            </a:r>
            <a:br>
              <a:rPr lang="es-PA" sz="4000" dirty="0" smtClean="0">
                <a:solidFill>
                  <a:schemeClr val="bg1"/>
                </a:solidFill>
              </a:rPr>
            </a:br>
            <a:r>
              <a:rPr lang="es-PA" sz="4000" dirty="0" smtClean="0">
                <a:solidFill>
                  <a:schemeClr val="bg1"/>
                </a:solidFill>
              </a:rPr>
              <a:t>¿Cómo la vamos a proteger y de qué?</a:t>
            </a:r>
            <a:endParaRPr lang="es-PA" sz="4000" dirty="0">
              <a:solidFill>
                <a:schemeClr val="bg1"/>
              </a:solidFill>
            </a:endParaRPr>
          </a:p>
        </p:txBody>
      </p:sp>
      <p:sp>
        <p:nvSpPr>
          <p:cNvPr id="3" name="2 Marcador de contenido"/>
          <p:cNvSpPr>
            <a:spLocks noGrp="1"/>
          </p:cNvSpPr>
          <p:nvPr>
            <p:ph idx="1"/>
          </p:nvPr>
        </p:nvSpPr>
        <p:spPr/>
        <p:txBody>
          <a:bodyPr/>
          <a:lstStyle/>
          <a:p>
            <a:endParaRPr lang="es-PA" dirty="0" smtClean="0">
              <a:solidFill>
                <a:schemeClr val="bg1"/>
              </a:solidFill>
            </a:endParaRPr>
          </a:p>
          <a:p>
            <a:r>
              <a:rPr lang="es-PA" dirty="0" smtClean="0">
                <a:solidFill>
                  <a:schemeClr val="bg1"/>
                </a:solidFill>
              </a:rPr>
              <a:t>Planes Estratégicos – (Se establece la posible amenaza).</a:t>
            </a:r>
          </a:p>
          <a:p>
            <a:endParaRPr lang="es-PA" dirty="0" smtClean="0">
              <a:solidFill>
                <a:schemeClr val="bg1"/>
              </a:solidFill>
            </a:endParaRPr>
          </a:p>
          <a:p>
            <a:r>
              <a:rPr lang="es-PA" dirty="0" smtClean="0">
                <a:solidFill>
                  <a:schemeClr val="bg1"/>
                </a:solidFill>
              </a:rPr>
              <a:t>Planes Tácticos</a:t>
            </a:r>
          </a:p>
          <a:p>
            <a:endParaRPr lang="es-PA" dirty="0" smtClean="0">
              <a:solidFill>
                <a:schemeClr val="bg1"/>
              </a:solidFill>
            </a:endParaRPr>
          </a:p>
          <a:p>
            <a:r>
              <a:rPr lang="es-PA" dirty="0" smtClean="0">
                <a:solidFill>
                  <a:schemeClr val="bg1"/>
                </a:solidFill>
              </a:rPr>
              <a:t>Planes Operacionales</a:t>
            </a:r>
            <a:endParaRPr lang="es-PA" dirty="0">
              <a:solidFill>
                <a:schemeClr val="bg1"/>
              </a:solidFill>
            </a:endParaRPr>
          </a:p>
        </p:txBody>
      </p:sp>
      <p:pic>
        <p:nvPicPr>
          <p:cNvPr id="4" name="Picture 7"/>
          <p:cNvPicPr>
            <a:picLocks noChangeAspect="1"/>
          </p:cNvPicPr>
          <p:nvPr/>
        </p:nvPicPr>
        <p:blipFill>
          <a:blip r:embed="rId3" cstate="print"/>
          <a:stretch>
            <a:fillRect/>
          </a:stretch>
        </p:blipFill>
        <p:spPr>
          <a:xfrm>
            <a:off x="539552" y="6165304"/>
            <a:ext cx="1872208" cy="44252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inta Costera.jpg"/>
          <p:cNvPicPr>
            <a:picLocks noChangeAspect="1"/>
          </p:cNvPicPr>
          <p:nvPr/>
        </p:nvPicPr>
        <p:blipFill>
          <a:blip r:embed="rId2" cstate="print">
            <a:duotone>
              <a:prstClr val="black"/>
              <a:schemeClr val="accent1">
                <a:tint val="45000"/>
                <a:satMod val="400000"/>
              </a:schemeClr>
            </a:duotone>
          </a:blip>
          <a:stretch>
            <a:fillRect/>
          </a:stretch>
        </p:blipFill>
        <p:spPr>
          <a:xfrm>
            <a:off x="-540568" y="404664"/>
            <a:ext cx="9144000" cy="4680520"/>
          </a:xfrm>
          <a:prstGeom prst="rect">
            <a:avLst/>
          </a:prstGeom>
          <a:ln>
            <a:solidFill>
              <a:schemeClr val="tx1">
                <a:lumMod val="50000"/>
                <a:lumOff val="50000"/>
              </a:schemeClr>
            </a:solidFill>
          </a:ln>
          <a:effectLst>
            <a:outerShdw blurRad="50800" dist="38100" dir="16200000" rotWithShape="0">
              <a:prstClr val="black">
                <a:alpha val="40000"/>
              </a:prst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2 Marcador de contenido"/>
          <p:cNvSpPr>
            <a:spLocks noGrp="1"/>
          </p:cNvSpPr>
          <p:nvPr>
            <p:ph idx="1"/>
          </p:nvPr>
        </p:nvSpPr>
        <p:spPr>
          <a:xfrm>
            <a:off x="467544" y="980728"/>
            <a:ext cx="8229600" cy="4525963"/>
          </a:xfrm>
        </p:spPr>
        <p:txBody>
          <a:bodyPr/>
          <a:lstStyle/>
          <a:p>
            <a:r>
              <a:rPr lang="es-PA" dirty="0" smtClean="0">
                <a:solidFill>
                  <a:schemeClr val="bg1"/>
                </a:solidFill>
              </a:rPr>
              <a:t>Ministerio de la Presidencia ( CSDN)</a:t>
            </a:r>
          </a:p>
          <a:p>
            <a:r>
              <a:rPr lang="es-PA" dirty="0" smtClean="0">
                <a:solidFill>
                  <a:schemeClr val="bg1"/>
                </a:solidFill>
              </a:rPr>
              <a:t>Ministerio de Relaciones Exteriores</a:t>
            </a:r>
          </a:p>
          <a:p>
            <a:r>
              <a:rPr lang="es-PA" dirty="0" smtClean="0">
                <a:solidFill>
                  <a:schemeClr val="bg1"/>
                </a:solidFill>
              </a:rPr>
              <a:t>Ministerio de Seguridad </a:t>
            </a:r>
          </a:p>
          <a:p>
            <a:r>
              <a:rPr lang="es-PA" dirty="0" smtClean="0">
                <a:solidFill>
                  <a:schemeClr val="bg1"/>
                </a:solidFill>
              </a:rPr>
              <a:t>Ministerio de Gobierno</a:t>
            </a:r>
          </a:p>
          <a:p>
            <a:r>
              <a:rPr lang="es-PA" dirty="0" smtClean="0">
                <a:solidFill>
                  <a:schemeClr val="bg1"/>
                </a:solidFill>
              </a:rPr>
              <a:t>Ministerio Público</a:t>
            </a:r>
          </a:p>
          <a:p>
            <a:r>
              <a:rPr lang="es-PA" dirty="0" smtClean="0">
                <a:solidFill>
                  <a:schemeClr val="bg1"/>
                </a:solidFill>
              </a:rPr>
              <a:t>Ministerio de Salud</a:t>
            </a:r>
          </a:p>
          <a:p>
            <a:r>
              <a:rPr lang="es-PA" dirty="0" smtClean="0">
                <a:solidFill>
                  <a:schemeClr val="bg1"/>
                </a:solidFill>
              </a:rPr>
              <a:t>Autoridad de Turismo </a:t>
            </a:r>
          </a:p>
          <a:p>
            <a:r>
              <a:rPr lang="es-PA" dirty="0" smtClean="0">
                <a:solidFill>
                  <a:schemeClr val="bg1"/>
                </a:solidFill>
              </a:rPr>
              <a:t>Empresa privada a través de un representante de las asociaciones de turismo. </a:t>
            </a:r>
            <a:endParaRPr lang="es-PA" dirty="0">
              <a:solidFill>
                <a:schemeClr val="bg1"/>
              </a:solidFill>
            </a:endParaRPr>
          </a:p>
        </p:txBody>
      </p:sp>
      <p:pic>
        <p:nvPicPr>
          <p:cNvPr id="5" name="Picture 7"/>
          <p:cNvPicPr>
            <a:picLocks noChangeAspect="1"/>
          </p:cNvPicPr>
          <p:nvPr/>
        </p:nvPicPr>
        <p:blipFill>
          <a:blip r:embed="rId3" cstate="print"/>
          <a:stretch>
            <a:fillRect/>
          </a:stretch>
        </p:blipFill>
        <p:spPr>
          <a:xfrm>
            <a:off x="539552" y="6165304"/>
            <a:ext cx="1872208" cy="442522"/>
          </a:xfrm>
          <a:prstGeom prst="rect">
            <a:avLst/>
          </a:prstGeom>
        </p:spPr>
      </p:pic>
      <p:sp>
        <p:nvSpPr>
          <p:cNvPr id="2" name="1 Título"/>
          <p:cNvSpPr>
            <a:spLocks noGrp="1"/>
          </p:cNvSpPr>
          <p:nvPr>
            <p:ph type="title"/>
          </p:nvPr>
        </p:nvSpPr>
        <p:spPr>
          <a:xfrm>
            <a:off x="467544" y="0"/>
            <a:ext cx="8229600" cy="1143000"/>
          </a:xfrm>
        </p:spPr>
        <p:txBody>
          <a:bodyPr/>
          <a:lstStyle/>
          <a:p>
            <a:r>
              <a:rPr lang="es-PA" dirty="0" smtClean="0">
                <a:solidFill>
                  <a:schemeClr val="bg1"/>
                </a:solidFill>
              </a:rPr>
              <a:t>Plataforma </a:t>
            </a:r>
            <a:endParaRPr lang="es-PA"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Imagen 1" descr="Chiriqui - Sendero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7619412" cy="5871353"/>
          </a:xfrm>
          <a:prstGeom prst="rect">
            <a:avLst/>
          </a:prstGeom>
          <a:noFill/>
          <a:ln w="9525">
            <a:noFill/>
            <a:miter lim="800000"/>
            <a:headEnd/>
            <a:tailEnd/>
          </a:ln>
        </p:spPr>
      </p:pic>
      <p:sp>
        <p:nvSpPr>
          <p:cNvPr id="3074" name="AutoShape 2"/>
          <p:cNvSpPr>
            <a:spLocks noChangeAspect="1" noChangeArrowheads="1"/>
          </p:cNvSpPr>
          <p:nvPr/>
        </p:nvSpPr>
        <p:spPr bwMode="auto">
          <a:xfrm>
            <a:off x="1865313" y="0"/>
            <a:ext cx="5413375" cy="6858000"/>
          </a:xfrm>
          <a:prstGeom prst="rect">
            <a:avLst/>
          </a:prstGeom>
          <a:noFill/>
          <a:ln w="9525">
            <a:noFill/>
            <a:miter lim="800000"/>
            <a:headEnd/>
            <a:tailEnd/>
          </a:ln>
        </p:spPr>
        <p:txBody>
          <a:bodyPr/>
          <a:lstStyle/>
          <a:p>
            <a:endParaRPr lang="en-US" sz="1800"/>
          </a:p>
        </p:txBody>
      </p:sp>
      <p:sp>
        <p:nvSpPr>
          <p:cNvPr id="7" name="5 Marcador de contenido"/>
          <p:cNvSpPr txBox="1">
            <a:spLocks/>
          </p:cNvSpPr>
          <p:nvPr/>
        </p:nvSpPr>
        <p:spPr bwMode="auto">
          <a:xfrm>
            <a:off x="6011862" y="0"/>
            <a:ext cx="3168650" cy="2708920"/>
          </a:xfrm>
          <a:prstGeom prst="rect">
            <a:avLst/>
          </a:prstGeom>
          <a:solidFill>
            <a:schemeClr val="accent3">
              <a:lumMod val="50000"/>
              <a:alpha val="61000"/>
            </a:schemeClr>
          </a:solidFill>
          <a:ln w="9525">
            <a:solidFill>
              <a:schemeClr val="bg1">
                <a:alpha val="0"/>
              </a:schemeClr>
            </a:solidFill>
            <a:miter lim="800000"/>
            <a:headEnd/>
            <a:tailEnd/>
          </a:ln>
          <a:effectLst>
            <a:outerShdw dist="20000" dir="5400000" rotWithShape="0">
              <a:srgbClr val="808080">
                <a:alpha val="37999"/>
              </a:srgbClr>
            </a:outerShdw>
          </a:effectLst>
        </p:spPr>
        <p:txBody>
          <a:bodyPr/>
          <a:lstStyle/>
          <a:p>
            <a:pPr marL="342900" indent="-342900" algn="r">
              <a:spcBef>
                <a:spcPct val="20000"/>
              </a:spcBef>
              <a:buClr>
                <a:schemeClr val="tx2"/>
              </a:buClr>
              <a:defRPr/>
            </a:pPr>
            <a:r>
              <a:rPr lang="en-US" sz="20000" dirty="0">
                <a:solidFill>
                  <a:schemeClr val="bg1"/>
                </a:solidFill>
                <a:latin typeface="Euphemia UCAS"/>
                <a:ea typeface="Arial" pitchFamily="-120" charset="0"/>
                <a:cs typeface="Euphemia UCAS"/>
              </a:rPr>
              <a:t>30</a:t>
            </a:r>
            <a:endParaRPr lang="en-US" sz="4000" dirty="0">
              <a:solidFill>
                <a:schemeClr val="bg1"/>
              </a:solidFill>
              <a:latin typeface="Euphemia UCAS"/>
              <a:ea typeface="Arial" pitchFamily="-120" charset="0"/>
              <a:cs typeface="Euphemia UCAS"/>
            </a:endParaRPr>
          </a:p>
        </p:txBody>
      </p:sp>
      <p:sp>
        <p:nvSpPr>
          <p:cNvPr id="8" name="5 Marcador de contenido"/>
          <p:cNvSpPr txBox="1">
            <a:spLocks/>
          </p:cNvSpPr>
          <p:nvPr/>
        </p:nvSpPr>
        <p:spPr bwMode="auto">
          <a:xfrm>
            <a:off x="3851920" y="2708920"/>
            <a:ext cx="5292080" cy="2088232"/>
          </a:xfrm>
          <a:prstGeom prst="rect">
            <a:avLst/>
          </a:prstGeom>
          <a:solidFill>
            <a:schemeClr val="accent3">
              <a:lumMod val="50000"/>
              <a:alpha val="61000"/>
            </a:schemeClr>
          </a:solidFill>
          <a:ln w="9525">
            <a:solidFill>
              <a:schemeClr val="bg1">
                <a:alpha val="0"/>
              </a:schemeClr>
            </a:solidFill>
            <a:miter lim="800000"/>
            <a:headEnd/>
            <a:tailEnd/>
          </a:ln>
          <a:effectLst>
            <a:outerShdw dist="20000" dir="5400000" rotWithShape="0">
              <a:srgbClr val="808080">
                <a:alpha val="37999"/>
              </a:srgbClr>
            </a:outerShdw>
          </a:effectLst>
        </p:spPr>
        <p:txBody>
          <a:bodyPr/>
          <a:lstStyle/>
          <a:p>
            <a:pPr algn="r">
              <a:spcBef>
                <a:spcPct val="20000"/>
              </a:spcBef>
              <a:buClr>
                <a:schemeClr val="tx2"/>
              </a:buClr>
              <a:defRPr/>
            </a:pPr>
            <a:r>
              <a:rPr lang="en-US" sz="6000" dirty="0" err="1" smtClean="0">
                <a:solidFill>
                  <a:schemeClr val="bg1"/>
                </a:solidFill>
                <a:latin typeface="Euphemia UCAS"/>
                <a:ea typeface="Arial" pitchFamily="-120" charset="0"/>
                <a:cs typeface="Euphemia UCAS"/>
              </a:rPr>
              <a:t>días</a:t>
            </a:r>
            <a:r>
              <a:rPr lang="en-US" sz="6000" dirty="0" smtClean="0">
                <a:solidFill>
                  <a:schemeClr val="bg1"/>
                </a:solidFill>
                <a:latin typeface="Euphemia UCAS"/>
                <a:ea typeface="Arial" pitchFamily="-120" charset="0"/>
                <a:cs typeface="Euphemia UCAS"/>
              </a:rPr>
              <a:t> de </a:t>
            </a:r>
            <a:r>
              <a:rPr lang="en-US" sz="6000" dirty="0" err="1" smtClean="0">
                <a:solidFill>
                  <a:schemeClr val="bg1"/>
                </a:solidFill>
                <a:latin typeface="Euphemia UCAS"/>
                <a:ea typeface="Arial" pitchFamily="-120" charset="0"/>
                <a:cs typeface="Euphemia UCAS"/>
              </a:rPr>
              <a:t>seguro</a:t>
            </a:r>
            <a:r>
              <a:rPr lang="en-US" sz="6000" dirty="0" smtClean="0">
                <a:solidFill>
                  <a:schemeClr val="bg1"/>
                </a:solidFill>
                <a:latin typeface="Euphemia UCAS"/>
                <a:ea typeface="Arial" pitchFamily="-120" charset="0"/>
                <a:cs typeface="Euphemia UCAS"/>
              </a:rPr>
              <a:t> </a:t>
            </a:r>
            <a:r>
              <a:rPr lang="en-US" sz="6000" dirty="0" err="1">
                <a:solidFill>
                  <a:schemeClr val="bg1"/>
                </a:solidFill>
                <a:latin typeface="Euphemia UCAS"/>
                <a:ea typeface="Arial" pitchFamily="-120" charset="0"/>
                <a:cs typeface="Euphemia UCAS"/>
              </a:rPr>
              <a:t>médico</a:t>
            </a:r>
            <a:r>
              <a:rPr lang="en-US" sz="6000" dirty="0">
                <a:solidFill>
                  <a:schemeClr val="bg1"/>
                </a:solidFill>
                <a:latin typeface="Euphemia UCAS"/>
                <a:ea typeface="Arial" pitchFamily="-120" charset="0"/>
                <a:cs typeface="Euphemia UCAS"/>
              </a:rPr>
              <a:t> gratis</a:t>
            </a:r>
          </a:p>
          <a:p>
            <a:pPr algn="r">
              <a:spcBef>
                <a:spcPct val="20000"/>
              </a:spcBef>
              <a:buClr>
                <a:schemeClr val="tx2"/>
              </a:buClr>
              <a:defRPr/>
            </a:pPr>
            <a:r>
              <a:rPr lang="en-US" sz="6600" dirty="0" smtClean="0">
                <a:solidFill>
                  <a:schemeClr val="bg1"/>
                </a:solidFill>
                <a:latin typeface="Euphemia UCAS"/>
                <a:ea typeface="Arial" pitchFamily="-120" charset="0"/>
                <a:cs typeface="Euphemia UCAS"/>
              </a:rPr>
              <a:t> </a:t>
            </a:r>
            <a:endParaRPr lang="en-US" sz="6600" dirty="0">
              <a:solidFill>
                <a:schemeClr val="bg1"/>
              </a:solidFill>
              <a:latin typeface="Euphemia UCAS"/>
              <a:ea typeface="Arial" pitchFamily="-120" charset="0"/>
              <a:cs typeface="Euphemia UCAS"/>
            </a:endParaRPr>
          </a:p>
        </p:txBody>
      </p:sp>
      <p:pic>
        <p:nvPicPr>
          <p:cNvPr id="14" name="Imagen 13"/>
          <p:cNvPicPr>
            <a:picLocks noChangeAspect="1"/>
          </p:cNvPicPr>
          <p:nvPr/>
        </p:nvPicPr>
        <p:blipFill>
          <a:blip r:embed="rId3" cstate="print"/>
          <a:stretch>
            <a:fillRect/>
          </a:stretch>
        </p:blipFill>
        <p:spPr>
          <a:xfrm>
            <a:off x="1403648" y="5157192"/>
            <a:ext cx="1024467" cy="1024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p:cNvPicPr>
            <a:picLocks noChangeAspect="1"/>
          </p:cNvPicPr>
          <p:nvPr/>
        </p:nvPicPr>
        <p:blipFill>
          <a:blip r:embed="rId4" cstate="print"/>
          <a:stretch>
            <a:fillRect/>
          </a:stretch>
        </p:blipFill>
        <p:spPr>
          <a:xfrm>
            <a:off x="0" y="5157192"/>
            <a:ext cx="1024467" cy="1024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13"/>
          <p:cNvPicPr>
            <a:picLocks noChangeAspect="1"/>
          </p:cNvPicPr>
          <p:nvPr/>
        </p:nvPicPr>
        <p:blipFill>
          <a:blip r:embed="rId5" cstate="print"/>
          <a:stretch>
            <a:fillRect/>
          </a:stretch>
        </p:blipFill>
        <p:spPr>
          <a:xfrm>
            <a:off x="0" y="6415478"/>
            <a:ext cx="1872208" cy="442522"/>
          </a:xfrm>
          <a:prstGeom prst="rect">
            <a:avLst/>
          </a:prstGeom>
        </p:spPr>
      </p:pic>
    </p:spTree>
    <p:extLst>
      <p:ext uri="{BB962C8B-B14F-4D97-AF65-F5344CB8AC3E}">
        <p14:creationId xmlns:p14="http://schemas.microsoft.com/office/powerpoint/2010/main" val="8200631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rot="5400000">
            <a:off x="-956468" y="956469"/>
            <a:ext cx="5229225" cy="3316288"/>
          </a:xfrm>
          <a:prstGeom prst="rtTriangle">
            <a:avLst/>
          </a:prstGeom>
          <a:gradFill rotWithShape="1">
            <a:gsLst>
              <a:gs pos="0">
                <a:srgbClr val="7F7F7F"/>
              </a:gs>
              <a:gs pos="100000">
                <a:srgbClr val="7F7F7F">
                  <a:gamma/>
                  <a:shade val="46275"/>
                  <a:invGamma/>
                </a:srgbClr>
              </a:gs>
            </a:gsLst>
            <a:path path="rect">
              <a:fillToRect l="100000" t="10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Text Box 8"/>
          <p:cNvSpPr txBox="1">
            <a:spLocks noChangeArrowheads="1"/>
          </p:cNvSpPr>
          <p:nvPr/>
        </p:nvSpPr>
        <p:spPr bwMode="auto">
          <a:xfrm>
            <a:off x="4211782" y="2538948"/>
            <a:ext cx="4676775" cy="3785652"/>
          </a:xfrm>
          <a:prstGeom prst="rect">
            <a:avLst/>
          </a:prstGeom>
          <a:noFill/>
          <a:ln w="9525">
            <a:noFill/>
            <a:miter lim="800000"/>
            <a:headEnd/>
            <a:tailEnd/>
          </a:ln>
        </p:spPr>
        <p:txBody>
          <a:bodyPr wrap="square">
            <a:spAutoFit/>
          </a:bodyPr>
          <a:lstStyle/>
          <a:p>
            <a:pPr marL="447675" indent="-447675" algn="just">
              <a:buFontTx/>
              <a:buAutoNum type="alphaLcParenR"/>
            </a:pPr>
            <a:r>
              <a:rPr lang="es-ES_tradnl" sz="1600" dirty="0">
                <a:solidFill>
                  <a:schemeClr val="bg1"/>
                </a:solidFill>
                <a:latin typeface="Arial" pitchFamily="34" charset="0"/>
                <a:cs typeface="Arial" pitchFamily="34" charset="0"/>
              </a:rPr>
              <a:t>Actos de guerra declarada.</a:t>
            </a:r>
          </a:p>
          <a:p>
            <a:pPr marL="447675" indent="-447675" algn="just">
              <a:buFontTx/>
              <a:buAutoNum type="alphaLcParenR"/>
            </a:pPr>
            <a:r>
              <a:rPr lang="es-ES_tradnl" sz="1600" dirty="0">
                <a:solidFill>
                  <a:schemeClr val="bg1"/>
                </a:solidFill>
                <a:latin typeface="Arial" pitchFamily="34" charset="0"/>
                <a:cs typeface="Arial" pitchFamily="34" charset="0"/>
              </a:rPr>
              <a:t> La energía nuclear.</a:t>
            </a:r>
          </a:p>
          <a:p>
            <a:pPr marL="447675" indent="-447675" algn="just">
              <a:buFontTx/>
              <a:buAutoNum type="alphaLcParenR"/>
            </a:pPr>
            <a:r>
              <a:rPr lang="es-ES_tradnl" sz="1600" dirty="0">
                <a:solidFill>
                  <a:schemeClr val="bg1"/>
                </a:solidFill>
                <a:latin typeface="Arial" pitchFamily="34" charset="0"/>
                <a:cs typeface="Arial" pitchFamily="34" charset="0"/>
              </a:rPr>
              <a:t> Fenómenos de la naturaleza de carácter catastrófico.</a:t>
            </a:r>
          </a:p>
          <a:p>
            <a:pPr marL="447675" indent="-447675" algn="just">
              <a:buFontTx/>
              <a:buAutoNum type="alphaLcParenR"/>
            </a:pPr>
            <a:r>
              <a:rPr lang="es-ES_tradnl" sz="1600" dirty="0">
                <a:solidFill>
                  <a:schemeClr val="bg1"/>
                </a:solidFill>
                <a:latin typeface="Arial" pitchFamily="34" charset="0"/>
                <a:cs typeface="Arial" pitchFamily="34" charset="0"/>
              </a:rPr>
              <a:t> Suicidio, intento de suicidio o heridas auto infringidas.</a:t>
            </a:r>
          </a:p>
          <a:p>
            <a:pPr marL="447675" indent="-447675" algn="just">
              <a:buFontTx/>
              <a:buAutoNum type="alphaLcParenR"/>
            </a:pPr>
            <a:r>
              <a:rPr lang="es-ES_tradnl" sz="1600" dirty="0">
                <a:solidFill>
                  <a:schemeClr val="bg1"/>
                </a:solidFill>
                <a:latin typeface="Arial" pitchFamily="34" charset="0"/>
                <a:cs typeface="Arial" pitchFamily="34" charset="0"/>
              </a:rPr>
              <a:t> Participación del asegurado en crímenes u otros delitos.</a:t>
            </a:r>
          </a:p>
          <a:p>
            <a:pPr marL="447675" indent="-447675" algn="just">
              <a:buFontTx/>
              <a:buAutoNum type="alphaLcParenR"/>
            </a:pPr>
            <a:r>
              <a:rPr lang="es-ES_tradnl" sz="1600" dirty="0">
                <a:solidFill>
                  <a:schemeClr val="bg1"/>
                </a:solidFill>
                <a:latin typeface="Arial" pitchFamily="34" charset="0"/>
                <a:cs typeface="Arial" pitchFamily="34" charset="0"/>
              </a:rPr>
              <a:t>A causa de encontrarse bajo la influencia de         estupefacientes y drogas ilegales.</a:t>
            </a:r>
          </a:p>
          <a:p>
            <a:pPr marL="447675" indent="-447675" algn="just">
              <a:buFontTx/>
              <a:buAutoNum type="alphaLcParenR"/>
            </a:pPr>
            <a:r>
              <a:rPr lang="es-ES_tradnl" sz="1600" dirty="0">
                <a:solidFill>
                  <a:schemeClr val="bg1"/>
                </a:solidFill>
                <a:latin typeface="Arial" pitchFamily="34" charset="0"/>
                <a:cs typeface="Arial" pitchFamily="34" charset="0"/>
              </a:rPr>
              <a:t>Actos notoriamente peligrosos o temerarios.</a:t>
            </a:r>
          </a:p>
          <a:p>
            <a:pPr marL="447675" indent="-447675" algn="just">
              <a:buFontTx/>
              <a:buAutoNum type="alphaLcParenR"/>
            </a:pPr>
            <a:r>
              <a:rPr lang="es-ES_tradnl" sz="1600" dirty="0">
                <a:solidFill>
                  <a:schemeClr val="bg1"/>
                </a:solidFill>
                <a:latin typeface="Arial" pitchFamily="34" charset="0"/>
                <a:cs typeface="Arial" pitchFamily="34" charset="0"/>
              </a:rPr>
              <a:t>Homicidio doloso.</a:t>
            </a:r>
          </a:p>
          <a:p>
            <a:pPr marL="447675" indent="-447675" algn="just">
              <a:buFontTx/>
              <a:buAutoNum type="alphaLcParenR"/>
            </a:pPr>
            <a:r>
              <a:rPr lang="es-ES_tradnl" sz="1600" dirty="0">
                <a:solidFill>
                  <a:schemeClr val="bg1"/>
                </a:solidFill>
                <a:latin typeface="Arial" pitchFamily="34" charset="0"/>
                <a:cs typeface="Arial" pitchFamily="34" charset="0"/>
              </a:rPr>
              <a:t>Terrorismo.</a:t>
            </a:r>
          </a:p>
          <a:p>
            <a:pPr marL="447675" indent="-447675" algn="just">
              <a:buFontTx/>
              <a:buAutoNum type="alphaLcParenR"/>
            </a:pPr>
            <a:r>
              <a:rPr lang="es-ES_tradnl" sz="1600" dirty="0">
                <a:solidFill>
                  <a:schemeClr val="bg1"/>
                </a:solidFill>
                <a:latin typeface="Arial" pitchFamily="34" charset="0"/>
                <a:cs typeface="Arial" pitchFamily="34" charset="0"/>
              </a:rPr>
              <a:t>Muerte por accidente en avión comercial o privado.</a:t>
            </a:r>
            <a:endParaRPr lang="es-ES" sz="1600" dirty="0">
              <a:solidFill>
                <a:schemeClr val="bg1"/>
              </a:solidFill>
              <a:latin typeface="Arial" pitchFamily="34" charset="0"/>
              <a:cs typeface="Arial" pitchFamily="34" charset="0"/>
            </a:endParaRPr>
          </a:p>
        </p:txBody>
      </p:sp>
      <p:sp>
        <p:nvSpPr>
          <p:cNvPr id="16" name="Text Box 13"/>
          <p:cNvSpPr txBox="1">
            <a:spLocks noChangeArrowheads="1"/>
          </p:cNvSpPr>
          <p:nvPr/>
        </p:nvSpPr>
        <p:spPr bwMode="auto">
          <a:xfrm>
            <a:off x="5915025" y="1322388"/>
            <a:ext cx="2085975" cy="400110"/>
          </a:xfrm>
          <a:prstGeom prst="rect">
            <a:avLst/>
          </a:prstGeom>
          <a:noFill/>
          <a:ln w="9525">
            <a:noFill/>
            <a:miter lim="800000"/>
            <a:headEnd/>
            <a:tailEnd/>
          </a:ln>
        </p:spPr>
        <p:txBody>
          <a:bodyPr wrap="square">
            <a:spAutoFit/>
          </a:bodyPr>
          <a:lstStyle/>
          <a:p>
            <a:pPr>
              <a:spcBef>
                <a:spcPct val="50000"/>
              </a:spcBef>
            </a:pPr>
            <a:r>
              <a:rPr lang="es-ES" sz="2000" b="1" dirty="0">
                <a:solidFill>
                  <a:schemeClr val="bg1"/>
                </a:solidFill>
                <a:latin typeface="Arial" pitchFamily="34" charset="0"/>
                <a:cs typeface="Arial" pitchFamily="34" charset="0"/>
              </a:rPr>
              <a:t>B/. 20,000.00</a:t>
            </a:r>
            <a:r>
              <a:rPr lang="es-ES" sz="2000" b="1" dirty="0">
                <a:solidFill>
                  <a:schemeClr val="tx2">
                    <a:lumMod val="75000"/>
                  </a:schemeClr>
                </a:solidFill>
                <a:latin typeface="Arial" pitchFamily="34" charset="0"/>
                <a:cs typeface="Arial" pitchFamily="34" charset="0"/>
              </a:rPr>
              <a:t> </a:t>
            </a:r>
          </a:p>
        </p:txBody>
      </p:sp>
      <p:sp>
        <p:nvSpPr>
          <p:cNvPr id="19" name="TextBox 18"/>
          <p:cNvSpPr txBox="1"/>
          <p:nvPr/>
        </p:nvSpPr>
        <p:spPr>
          <a:xfrm>
            <a:off x="2590800" y="1360556"/>
            <a:ext cx="3200400" cy="400110"/>
          </a:xfrm>
          <a:prstGeom prst="rect">
            <a:avLst/>
          </a:prstGeom>
          <a:noFill/>
        </p:spPr>
        <p:txBody>
          <a:bodyPr wrap="square" rtlCol="0">
            <a:spAutoFit/>
          </a:bodyPr>
          <a:lstStyle/>
          <a:p>
            <a:r>
              <a:rPr lang="es-PA" sz="2000" b="1" dirty="0" smtClean="0">
                <a:solidFill>
                  <a:schemeClr val="bg1"/>
                </a:solidFill>
                <a:latin typeface="Arial" pitchFamily="34" charset="0"/>
                <a:cs typeface="Arial" pitchFamily="34" charset="0"/>
              </a:rPr>
              <a:t>MUERTE ACCIDENTAL</a:t>
            </a:r>
            <a:endParaRPr lang="en-US" sz="2000" b="1" dirty="0">
              <a:solidFill>
                <a:schemeClr val="bg1"/>
              </a:solidFill>
              <a:latin typeface="Arial" pitchFamily="34" charset="0"/>
              <a:cs typeface="Arial" pitchFamily="34" charset="0"/>
            </a:endParaRPr>
          </a:p>
        </p:txBody>
      </p:sp>
      <p:sp>
        <p:nvSpPr>
          <p:cNvPr id="20" name="TextBox 19"/>
          <p:cNvSpPr txBox="1"/>
          <p:nvPr/>
        </p:nvSpPr>
        <p:spPr>
          <a:xfrm>
            <a:off x="2362200" y="2587823"/>
            <a:ext cx="1828800" cy="307777"/>
          </a:xfrm>
          <a:prstGeom prst="rect">
            <a:avLst/>
          </a:prstGeom>
          <a:noFill/>
        </p:spPr>
        <p:txBody>
          <a:bodyPr wrap="square" rtlCol="0">
            <a:spAutoFit/>
          </a:bodyPr>
          <a:lstStyle/>
          <a:p>
            <a:r>
              <a:rPr lang="es-PA" sz="1400" dirty="0" smtClean="0">
                <a:solidFill>
                  <a:schemeClr val="bg1"/>
                </a:solidFill>
                <a:latin typeface="Arial" pitchFamily="34" charset="0"/>
                <a:cs typeface="Arial" pitchFamily="34" charset="0"/>
              </a:rPr>
              <a:t>EXCLUCIONES</a:t>
            </a:r>
            <a:r>
              <a:rPr lang="es-PA" sz="1400" dirty="0" smtClean="0">
                <a:solidFill>
                  <a:schemeClr val="tx2">
                    <a:lumMod val="75000"/>
                  </a:schemeClr>
                </a:solidFill>
                <a:latin typeface="Arial" pitchFamily="34" charset="0"/>
                <a:cs typeface="Arial" pitchFamily="34" charset="0"/>
              </a:rPr>
              <a:t> </a:t>
            </a:r>
            <a:endParaRPr lang="en-US" sz="1400" dirty="0">
              <a:solidFill>
                <a:schemeClr val="tx2">
                  <a:lumMod val="75000"/>
                </a:schemeClr>
              </a:solidFill>
              <a:latin typeface="Arial" pitchFamily="34" charset="0"/>
              <a:cs typeface="Arial" pitchFamily="34" charset="0"/>
            </a:endParaRPr>
          </a:p>
        </p:txBody>
      </p:sp>
      <p:sp>
        <p:nvSpPr>
          <p:cNvPr id="22" name="TextBox 21"/>
          <p:cNvSpPr txBox="1"/>
          <p:nvPr/>
        </p:nvSpPr>
        <p:spPr>
          <a:xfrm>
            <a:off x="3733799" y="533400"/>
            <a:ext cx="5154757" cy="400110"/>
          </a:xfrm>
          <a:prstGeom prst="rect">
            <a:avLst/>
          </a:prstGeom>
          <a:noFill/>
        </p:spPr>
        <p:txBody>
          <a:bodyPr wrap="square" rtlCol="0">
            <a:spAutoFit/>
          </a:bodyPr>
          <a:lstStyle/>
          <a:p>
            <a:r>
              <a:rPr lang="es-PA" sz="2000" b="1" dirty="0" smtClean="0">
                <a:solidFill>
                  <a:schemeClr val="bg1"/>
                </a:solidFill>
                <a:latin typeface="Arial" pitchFamily="34" charset="0"/>
                <a:cs typeface="Arial" pitchFamily="34" charset="0"/>
              </a:rPr>
              <a:t>COBERTURA DE MUERTE ACCIDENTAL</a:t>
            </a:r>
            <a:endParaRPr lang="en-US" sz="2000" b="1" dirty="0">
              <a:solidFill>
                <a:schemeClr val="bg1"/>
              </a:solidFill>
              <a:latin typeface="Arial" pitchFamily="34" charset="0"/>
              <a:cs typeface="Arial" pitchFamily="34" charset="0"/>
            </a:endParaRPr>
          </a:p>
        </p:txBody>
      </p:sp>
      <p:pic>
        <p:nvPicPr>
          <p:cNvPr id="11" name="Picture 10" descr="LOGO.jpg"/>
          <p:cNvPicPr/>
          <p:nvPr/>
        </p:nvPicPr>
        <p:blipFill>
          <a:blip r:embed="rId2" cstate="print"/>
          <a:stretch>
            <a:fillRect/>
          </a:stretch>
        </p:blipFill>
        <p:spPr>
          <a:xfrm>
            <a:off x="125760" y="1102162"/>
            <a:ext cx="2286000" cy="1752600"/>
          </a:xfrm>
          <a:prstGeom prst="rect">
            <a:avLst/>
          </a:prstGeom>
        </p:spPr>
      </p:pic>
      <p:pic>
        <p:nvPicPr>
          <p:cNvPr id="9" name="Picture 7"/>
          <p:cNvPicPr>
            <a:picLocks noChangeAspect="1"/>
          </p:cNvPicPr>
          <p:nvPr/>
        </p:nvPicPr>
        <p:blipFill>
          <a:blip r:embed="rId3" cstate="print"/>
          <a:stretch>
            <a:fillRect/>
          </a:stretch>
        </p:blipFill>
        <p:spPr>
          <a:xfrm>
            <a:off x="539552" y="6165304"/>
            <a:ext cx="1872208" cy="442522"/>
          </a:xfrm>
          <a:prstGeom prst="rect">
            <a:avLst/>
          </a:prstGeom>
        </p:spPr>
      </p:pic>
    </p:spTree>
    <p:extLst>
      <p:ext uri="{BB962C8B-B14F-4D97-AF65-F5344CB8AC3E}">
        <p14:creationId xmlns:p14="http://schemas.microsoft.com/office/powerpoint/2010/main" val="1595175511"/>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rot="5400000">
            <a:off x="-956468" y="956469"/>
            <a:ext cx="5229225" cy="3316288"/>
          </a:xfrm>
          <a:prstGeom prst="rtTriangle">
            <a:avLst/>
          </a:prstGeom>
          <a:gradFill rotWithShape="1">
            <a:gsLst>
              <a:gs pos="0">
                <a:srgbClr val="7F7F7F"/>
              </a:gs>
              <a:gs pos="100000">
                <a:srgbClr val="7F7F7F">
                  <a:gamma/>
                  <a:shade val="46275"/>
                  <a:invGamma/>
                </a:srgbClr>
              </a:gs>
            </a:gsLst>
            <a:path path="rect">
              <a:fillToRect l="100000" t="10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3 CuadroTexto"/>
          <p:cNvSpPr txBox="1">
            <a:spLocks noChangeArrowheads="1"/>
          </p:cNvSpPr>
          <p:nvPr/>
        </p:nvSpPr>
        <p:spPr bwMode="auto">
          <a:xfrm>
            <a:off x="755650" y="2060575"/>
            <a:ext cx="7632700" cy="457200"/>
          </a:xfrm>
          <a:prstGeom prst="rect">
            <a:avLst/>
          </a:prstGeom>
          <a:noFill/>
          <a:ln w="9525">
            <a:noFill/>
            <a:miter lim="800000"/>
            <a:headEnd/>
            <a:tailEnd/>
          </a:ln>
        </p:spPr>
        <p:txBody>
          <a:bodyPr>
            <a:spAutoFit/>
          </a:bodyPr>
          <a:lstStyle/>
          <a:p>
            <a:pPr algn="ctr"/>
            <a:endParaRPr lang="es-ES">
              <a:latin typeface="Arial" charset="0"/>
            </a:endParaRPr>
          </a:p>
        </p:txBody>
      </p:sp>
      <p:sp>
        <p:nvSpPr>
          <p:cNvPr id="7" name="Rectangle 4"/>
          <p:cNvSpPr>
            <a:spLocks noChangeArrowheads="1"/>
          </p:cNvSpPr>
          <p:nvPr/>
        </p:nvSpPr>
        <p:spPr bwMode="auto">
          <a:xfrm>
            <a:off x="5024438" y="1261616"/>
            <a:ext cx="3662362" cy="1077218"/>
          </a:xfrm>
          <a:prstGeom prst="rect">
            <a:avLst/>
          </a:prstGeom>
          <a:noFill/>
          <a:ln w="9525">
            <a:noFill/>
            <a:miter lim="800000"/>
            <a:headEnd/>
            <a:tailEnd/>
          </a:ln>
        </p:spPr>
        <p:txBody>
          <a:bodyPr wrap="square" anchor="ctr">
            <a:spAutoFit/>
          </a:bodyPr>
          <a:lstStyle/>
          <a:p>
            <a:pPr algn="just"/>
            <a:r>
              <a:rPr lang="es-ES" sz="1600" dirty="0" smtClean="0">
                <a:solidFill>
                  <a:schemeClr val="bg1"/>
                </a:solidFill>
                <a:latin typeface="Arial" pitchFamily="34" charset="0"/>
                <a:cs typeface="Arial" pitchFamily="34" charset="0"/>
              </a:rPr>
              <a:t>Extranjeros y Panameños </a:t>
            </a:r>
            <a:r>
              <a:rPr lang="es-ES" sz="1600" dirty="0">
                <a:solidFill>
                  <a:schemeClr val="bg1"/>
                </a:solidFill>
                <a:latin typeface="Arial" pitchFamily="34" charset="0"/>
                <a:cs typeface="Arial" pitchFamily="34" charset="0"/>
              </a:rPr>
              <a:t>residentes en el extranjero que ingresen al territorio panameño por el </a:t>
            </a:r>
            <a:r>
              <a:rPr lang="es-ES" sz="1600" b="1" dirty="0">
                <a:solidFill>
                  <a:schemeClr val="bg1"/>
                </a:solidFill>
                <a:latin typeface="Arial" pitchFamily="34" charset="0"/>
                <a:cs typeface="Arial" pitchFamily="34" charset="0"/>
              </a:rPr>
              <a:t>Aeropuerto Internacional de Tocumen. </a:t>
            </a:r>
          </a:p>
        </p:txBody>
      </p:sp>
      <p:sp>
        <p:nvSpPr>
          <p:cNvPr id="9" name="Text Box 6"/>
          <p:cNvSpPr txBox="1">
            <a:spLocks noChangeArrowheads="1"/>
          </p:cNvSpPr>
          <p:nvPr/>
        </p:nvSpPr>
        <p:spPr bwMode="auto">
          <a:xfrm>
            <a:off x="4956175" y="2565400"/>
            <a:ext cx="2663825" cy="369332"/>
          </a:xfrm>
          <a:prstGeom prst="rect">
            <a:avLst/>
          </a:prstGeom>
          <a:noFill/>
          <a:ln w="9525">
            <a:noFill/>
            <a:miter lim="800000"/>
            <a:headEnd/>
            <a:tailEnd/>
          </a:ln>
        </p:spPr>
        <p:txBody>
          <a:bodyPr>
            <a:spAutoFit/>
          </a:bodyPr>
          <a:lstStyle/>
          <a:p>
            <a:pPr>
              <a:spcBef>
                <a:spcPct val="50000"/>
              </a:spcBef>
            </a:pPr>
            <a:r>
              <a:rPr lang="es-ES" sz="1600" dirty="0">
                <a:solidFill>
                  <a:schemeClr val="bg1"/>
                </a:solidFill>
                <a:latin typeface="Arial" pitchFamily="34" charset="0"/>
                <a:cs typeface="Arial" pitchFamily="34" charset="0"/>
              </a:rPr>
              <a:t>Inclusión automática</a:t>
            </a:r>
            <a:r>
              <a:rPr lang="es-ES" dirty="0">
                <a:solidFill>
                  <a:schemeClr val="bg1"/>
                </a:solidFill>
                <a:latin typeface="Arial" pitchFamily="34" charset="0"/>
                <a:cs typeface="Arial" pitchFamily="34" charset="0"/>
              </a:rPr>
              <a:t> </a:t>
            </a:r>
          </a:p>
        </p:txBody>
      </p:sp>
      <p:sp>
        <p:nvSpPr>
          <p:cNvPr id="11" name="Text Box 8"/>
          <p:cNvSpPr txBox="1">
            <a:spLocks noChangeArrowheads="1"/>
          </p:cNvSpPr>
          <p:nvPr/>
        </p:nvSpPr>
        <p:spPr bwMode="auto">
          <a:xfrm>
            <a:off x="4951619" y="3258592"/>
            <a:ext cx="2808287" cy="369332"/>
          </a:xfrm>
          <a:prstGeom prst="rect">
            <a:avLst/>
          </a:prstGeom>
          <a:noFill/>
          <a:ln w="9525">
            <a:noFill/>
            <a:miter lim="800000"/>
            <a:headEnd/>
            <a:tailEnd/>
          </a:ln>
        </p:spPr>
        <p:txBody>
          <a:bodyPr>
            <a:spAutoFit/>
          </a:bodyPr>
          <a:lstStyle/>
          <a:p>
            <a:pPr>
              <a:spcBef>
                <a:spcPct val="50000"/>
              </a:spcBef>
            </a:pPr>
            <a:r>
              <a:rPr lang="es-ES_tradnl" sz="1600" dirty="0">
                <a:solidFill>
                  <a:schemeClr val="bg1"/>
                </a:solidFill>
                <a:latin typeface="Arial" pitchFamily="34" charset="0"/>
                <a:cs typeface="Arial" pitchFamily="34" charset="0"/>
              </a:rPr>
              <a:t>República de Panamá</a:t>
            </a:r>
            <a:r>
              <a:rPr lang="es-ES_tradnl" dirty="0">
                <a:solidFill>
                  <a:schemeClr val="bg1"/>
                </a:solidFill>
                <a:latin typeface="Arial" pitchFamily="34" charset="0"/>
                <a:cs typeface="Arial" pitchFamily="34" charset="0"/>
              </a:rPr>
              <a:t> </a:t>
            </a:r>
            <a:endParaRPr lang="es-ES" dirty="0">
              <a:solidFill>
                <a:schemeClr val="bg1"/>
              </a:solidFill>
              <a:latin typeface="Arial" pitchFamily="34" charset="0"/>
              <a:cs typeface="Arial" pitchFamily="34" charset="0"/>
            </a:endParaRPr>
          </a:p>
        </p:txBody>
      </p:sp>
      <p:sp>
        <p:nvSpPr>
          <p:cNvPr id="16" name="Text Box 13"/>
          <p:cNvSpPr txBox="1">
            <a:spLocks noChangeArrowheads="1"/>
          </p:cNvSpPr>
          <p:nvPr/>
        </p:nvSpPr>
        <p:spPr bwMode="auto">
          <a:xfrm>
            <a:off x="4984750" y="3933825"/>
            <a:ext cx="3168650" cy="1077218"/>
          </a:xfrm>
          <a:prstGeom prst="rect">
            <a:avLst/>
          </a:prstGeom>
          <a:noFill/>
          <a:ln w="9525">
            <a:noFill/>
            <a:miter lim="800000"/>
            <a:headEnd/>
            <a:tailEnd/>
          </a:ln>
        </p:spPr>
        <p:txBody>
          <a:bodyPr>
            <a:spAutoFit/>
          </a:bodyPr>
          <a:lstStyle/>
          <a:p>
            <a:pPr algn="just">
              <a:spcBef>
                <a:spcPct val="50000"/>
              </a:spcBef>
            </a:pPr>
            <a:r>
              <a:rPr lang="es-ES" sz="1600" dirty="0">
                <a:solidFill>
                  <a:schemeClr val="bg1"/>
                </a:solidFill>
                <a:latin typeface="Arial" pitchFamily="34" charset="0"/>
                <a:cs typeface="Arial" pitchFamily="34" charset="0"/>
              </a:rPr>
              <a:t>Asistencia en español, inglés y portugués, 24 horas al día a través de llamada a la Central de Alarma </a:t>
            </a:r>
          </a:p>
        </p:txBody>
      </p:sp>
      <p:sp>
        <p:nvSpPr>
          <p:cNvPr id="18" name="Text Box 15"/>
          <p:cNvSpPr txBox="1">
            <a:spLocks noChangeArrowheads="1"/>
          </p:cNvSpPr>
          <p:nvPr/>
        </p:nvSpPr>
        <p:spPr bwMode="auto">
          <a:xfrm>
            <a:off x="4905375" y="5180012"/>
            <a:ext cx="3095625" cy="611188"/>
          </a:xfrm>
          <a:prstGeom prst="rect">
            <a:avLst/>
          </a:prstGeom>
          <a:noFill/>
          <a:ln w="9525">
            <a:noFill/>
            <a:miter lim="800000"/>
            <a:headEnd/>
            <a:tailEnd/>
          </a:ln>
        </p:spPr>
        <p:txBody>
          <a:bodyPr>
            <a:spAutoFit/>
          </a:bodyPr>
          <a:lstStyle/>
          <a:p>
            <a:pPr>
              <a:buFontTx/>
              <a:buChar char="•"/>
            </a:pPr>
            <a:r>
              <a:rPr lang="es-ES" sz="1800" dirty="0">
                <a:solidFill>
                  <a:schemeClr val="tx2">
                    <a:lumMod val="75000"/>
                  </a:schemeClr>
                </a:solidFill>
                <a:latin typeface="Arial" pitchFamily="34" charset="0"/>
                <a:cs typeface="Arial" pitchFamily="34" charset="0"/>
              </a:rPr>
              <a:t> </a:t>
            </a:r>
            <a:r>
              <a:rPr lang="es-ES" sz="1600" dirty="0">
                <a:solidFill>
                  <a:schemeClr val="bg1"/>
                </a:solidFill>
                <a:latin typeface="Arial" pitchFamily="34" charset="0"/>
                <a:cs typeface="Arial" pitchFamily="34" charset="0"/>
              </a:rPr>
              <a:t>Enfermedad</a:t>
            </a:r>
          </a:p>
          <a:p>
            <a:pPr>
              <a:buFontTx/>
              <a:buChar char="•"/>
            </a:pPr>
            <a:r>
              <a:rPr lang="es-ES" sz="1600" dirty="0">
                <a:solidFill>
                  <a:schemeClr val="bg1"/>
                </a:solidFill>
                <a:latin typeface="Arial" pitchFamily="34" charset="0"/>
                <a:cs typeface="Arial" pitchFamily="34" charset="0"/>
              </a:rPr>
              <a:t> Accidente </a:t>
            </a:r>
          </a:p>
        </p:txBody>
      </p:sp>
      <p:sp>
        <p:nvSpPr>
          <p:cNvPr id="20" name="TextBox 19"/>
          <p:cNvSpPr txBox="1"/>
          <p:nvPr/>
        </p:nvSpPr>
        <p:spPr>
          <a:xfrm>
            <a:off x="4419600" y="304800"/>
            <a:ext cx="4267200" cy="400110"/>
          </a:xfrm>
          <a:prstGeom prst="rect">
            <a:avLst/>
          </a:prstGeom>
          <a:noFill/>
        </p:spPr>
        <p:txBody>
          <a:bodyPr wrap="square" rtlCol="0">
            <a:spAutoFit/>
          </a:bodyPr>
          <a:lstStyle/>
          <a:p>
            <a:r>
              <a:rPr lang="es-PA" sz="2000" b="1" dirty="0" smtClean="0">
                <a:solidFill>
                  <a:schemeClr val="bg1"/>
                </a:solidFill>
                <a:latin typeface="Arial" pitchFamily="34" charset="0"/>
                <a:cs typeface="Arial" pitchFamily="34" charset="0"/>
              </a:rPr>
              <a:t>CONDICIONES GENERALES </a:t>
            </a:r>
            <a:endParaRPr lang="en-US" sz="2000" b="1" dirty="0">
              <a:solidFill>
                <a:schemeClr val="bg1"/>
              </a:solidFill>
              <a:latin typeface="Arial" pitchFamily="34" charset="0"/>
              <a:cs typeface="Arial" pitchFamily="34" charset="0"/>
            </a:endParaRPr>
          </a:p>
        </p:txBody>
      </p:sp>
      <p:sp>
        <p:nvSpPr>
          <p:cNvPr id="21" name="TextBox 20"/>
          <p:cNvSpPr txBox="1"/>
          <p:nvPr/>
        </p:nvSpPr>
        <p:spPr>
          <a:xfrm>
            <a:off x="2895600" y="1295400"/>
            <a:ext cx="1828800" cy="338554"/>
          </a:xfrm>
          <a:prstGeom prst="rect">
            <a:avLst/>
          </a:prstGeom>
          <a:noFill/>
        </p:spPr>
        <p:txBody>
          <a:bodyPr wrap="square" rtlCol="0">
            <a:spAutoFit/>
          </a:bodyPr>
          <a:lstStyle/>
          <a:p>
            <a:r>
              <a:rPr lang="es-PA" sz="1600" dirty="0" smtClean="0">
                <a:solidFill>
                  <a:schemeClr val="bg1"/>
                </a:solidFill>
                <a:latin typeface="Arial" pitchFamily="34" charset="0"/>
                <a:cs typeface="Arial" pitchFamily="34" charset="0"/>
              </a:rPr>
              <a:t>BENEFICIARIOS</a:t>
            </a:r>
            <a:endParaRPr lang="en-US" sz="1600" dirty="0">
              <a:solidFill>
                <a:schemeClr val="bg1"/>
              </a:solidFill>
              <a:latin typeface="Arial" pitchFamily="34" charset="0"/>
              <a:cs typeface="Arial" pitchFamily="34" charset="0"/>
            </a:endParaRPr>
          </a:p>
        </p:txBody>
      </p:sp>
      <p:sp>
        <p:nvSpPr>
          <p:cNvPr id="22" name="TextBox 21"/>
          <p:cNvSpPr txBox="1"/>
          <p:nvPr/>
        </p:nvSpPr>
        <p:spPr>
          <a:xfrm>
            <a:off x="3048000" y="2590800"/>
            <a:ext cx="1752600" cy="338554"/>
          </a:xfrm>
          <a:prstGeom prst="rect">
            <a:avLst/>
          </a:prstGeom>
          <a:noFill/>
        </p:spPr>
        <p:txBody>
          <a:bodyPr wrap="square" rtlCol="0">
            <a:spAutoFit/>
          </a:bodyPr>
          <a:lstStyle/>
          <a:p>
            <a:r>
              <a:rPr lang="es-PA" sz="1600" dirty="0" smtClean="0">
                <a:solidFill>
                  <a:schemeClr val="bg1"/>
                </a:solidFill>
                <a:latin typeface="Arial" pitchFamily="34" charset="0"/>
                <a:cs typeface="Arial" pitchFamily="34" charset="0"/>
              </a:rPr>
              <a:t>ELEGIBILIDAD</a:t>
            </a:r>
            <a:endParaRPr lang="en-US" sz="1600" dirty="0">
              <a:solidFill>
                <a:schemeClr val="bg1"/>
              </a:solidFill>
              <a:latin typeface="Arial" pitchFamily="34" charset="0"/>
              <a:cs typeface="Arial" pitchFamily="34" charset="0"/>
            </a:endParaRPr>
          </a:p>
        </p:txBody>
      </p:sp>
      <p:sp>
        <p:nvSpPr>
          <p:cNvPr id="23" name="TextBox 22"/>
          <p:cNvSpPr txBox="1"/>
          <p:nvPr/>
        </p:nvSpPr>
        <p:spPr>
          <a:xfrm>
            <a:off x="2743200" y="3352800"/>
            <a:ext cx="3048000" cy="338554"/>
          </a:xfrm>
          <a:prstGeom prst="rect">
            <a:avLst/>
          </a:prstGeom>
          <a:noFill/>
        </p:spPr>
        <p:txBody>
          <a:bodyPr wrap="square" rtlCol="0">
            <a:spAutoFit/>
          </a:bodyPr>
          <a:lstStyle/>
          <a:p>
            <a:r>
              <a:rPr lang="es-PA" sz="1600" dirty="0" smtClean="0">
                <a:solidFill>
                  <a:schemeClr val="bg1"/>
                </a:solidFill>
                <a:latin typeface="Arial" pitchFamily="34" charset="0"/>
                <a:cs typeface="Arial" pitchFamily="34" charset="0"/>
              </a:rPr>
              <a:t>TERRITORIALIDAD</a:t>
            </a:r>
            <a:endParaRPr lang="en-US" sz="1600" dirty="0">
              <a:solidFill>
                <a:schemeClr val="bg1"/>
              </a:solidFill>
              <a:latin typeface="Arial" pitchFamily="34" charset="0"/>
              <a:cs typeface="Arial" pitchFamily="34" charset="0"/>
            </a:endParaRPr>
          </a:p>
        </p:txBody>
      </p:sp>
      <p:sp>
        <p:nvSpPr>
          <p:cNvPr id="24" name="TextBox 23"/>
          <p:cNvSpPr txBox="1"/>
          <p:nvPr/>
        </p:nvSpPr>
        <p:spPr>
          <a:xfrm>
            <a:off x="1676400" y="4191000"/>
            <a:ext cx="3048000" cy="338554"/>
          </a:xfrm>
          <a:prstGeom prst="rect">
            <a:avLst/>
          </a:prstGeom>
          <a:noFill/>
        </p:spPr>
        <p:txBody>
          <a:bodyPr wrap="square" rtlCol="0">
            <a:spAutoFit/>
          </a:bodyPr>
          <a:lstStyle/>
          <a:p>
            <a:r>
              <a:rPr lang="es-PA" sz="1600" dirty="0" smtClean="0">
                <a:solidFill>
                  <a:schemeClr val="bg1"/>
                </a:solidFill>
                <a:latin typeface="Arial" pitchFamily="34" charset="0"/>
                <a:cs typeface="Arial" pitchFamily="34" charset="0"/>
              </a:rPr>
              <a:t>ACCESOS A LOS SERVICIOS </a:t>
            </a:r>
            <a:endParaRPr lang="en-US" sz="1600" dirty="0">
              <a:solidFill>
                <a:schemeClr val="bg1"/>
              </a:solidFill>
              <a:latin typeface="Arial" pitchFamily="34" charset="0"/>
              <a:cs typeface="Arial" pitchFamily="34" charset="0"/>
            </a:endParaRPr>
          </a:p>
        </p:txBody>
      </p:sp>
      <p:sp>
        <p:nvSpPr>
          <p:cNvPr id="25" name="TextBox 24"/>
          <p:cNvSpPr txBox="1"/>
          <p:nvPr/>
        </p:nvSpPr>
        <p:spPr>
          <a:xfrm>
            <a:off x="2057400" y="5071646"/>
            <a:ext cx="2514600" cy="338554"/>
          </a:xfrm>
          <a:prstGeom prst="rect">
            <a:avLst/>
          </a:prstGeom>
          <a:noFill/>
        </p:spPr>
        <p:txBody>
          <a:bodyPr wrap="square" rtlCol="0">
            <a:spAutoFit/>
          </a:bodyPr>
          <a:lstStyle/>
          <a:p>
            <a:r>
              <a:rPr lang="es-PA" sz="1600" dirty="0" smtClean="0">
                <a:solidFill>
                  <a:schemeClr val="bg1"/>
                </a:solidFill>
                <a:latin typeface="Arial" pitchFamily="34" charset="0"/>
                <a:cs typeface="Arial" pitchFamily="34" charset="0"/>
              </a:rPr>
              <a:t>HECHO GENERADOR</a:t>
            </a:r>
            <a:endParaRPr lang="en-US" sz="1600" dirty="0">
              <a:solidFill>
                <a:schemeClr val="bg1"/>
              </a:solidFill>
              <a:latin typeface="Arial" pitchFamily="34" charset="0"/>
              <a:cs typeface="Arial" pitchFamily="34" charset="0"/>
            </a:endParaRPr>
          </a:p>
        </p:txBody>
      </p:sp>
      <p:pic>
        <p:nvPicPr>
          <p:cNvPr id="17" name="Picture 16" descr="LOGO.jpg"/>
          <p:cNvPicPr/>
          <p:nvPr/>
        </p:nvPicPr>
        <p:blipFill>
          <a:blip r:embed="rId2" cstate="print"/>
          <a:stretch>
            <a:fillRect/>
          </a:stretch>
        </p:blipFill>
        <p:spPr>
          <a:xfrm>
            <a:off x="44451" y="1094061"/>
            <a:ext cx="2286000" cy="1752600"/>
          </a:xfrm>
          <a:prstGeom prst="rect">
            <a:avLst/>
          </a:prstGeom>
        </p:spPr>
      </p:pic>
      <p:pic>
        <p:nvPicPr>
          <p:cNvPr id="19" name="Picture 7"/>
          <p:cNvPicPr>
            <a:picLocks noChangeAspect="1"/>
          </p:cNvPicPr>
          <p:nvPr/>
        </p:nvPicPr>
        <p:blipFill>
          <a:blip r:embed="rId3" cstate="print"/>
          <a:stretch>
            <a:fillRect/>
          </a:stretch>
        </p:blipFill>
        <p:spPr>
          <a:xfrm>
            <a:off x="539552" y="6165304"/>
            <a:ext cx="1872208" cy="442522"/>
          </a:xfrm>
          <a:prstGeom prst="rect">
            <a:avLst/>
          </a:prstGeom>
        </p:spPr>
      </p:pic>
    </p:spTree>
    <p:extLst>
      <p:ext uri="{BB962C8B-B14F-4D97-AF65-F5344CB8AC3E}">
        <p14:creationId xmlns:p14="http://schemas.microsoft.com/office/powerpoint/2010/main" val="3482395482"/>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rot="5400000">
            <a:off x="-956468" y="956469"/>
            <a:ext cx="5229225" cy="3316288"/>
          </a:xfrm>
          <a:prstGeom prst="rtTriangle">
            <a:avLst/>
          </a:prstGeom>
          <a:gradFill rotWithShape="1">
            <a:gsLst>
              <a:gs pos="0">
                <a:srgbClr val="7F7F7F"/>
              </a:gs>
              <a:gs pos="100000">
                <a:srgbClr val="7F7F7F">
                  <a:gamma/>
                  <a:shade val="46275"/>
                  <a:invGamma/>
                </a:srgbClr>
              </a:gs>
            </a:gsLst>
            <a:path path="rect">
              <a:fillToRect l="100000" t="10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Box 5"/>
          <p:cNvSpPr txBox="1">
            <a:spLocks noChangeArrowheads="1"/>
          </p:cNvSpPr>
          <p:nvPr/>
        </p:nvSpPr>
        <p:spPr bwMode="auto">
          <a:xfrm>
            <a:off x="2971800" y="425708"/>
            <a:ext cx="5943600" cy="4832092"/>
          </a:xfrm>
          <a:prstGeom prst="rect">
            <a:avLst/>
          </a:prstGeom>
          <a:noFill/>
          <a:ln w="9525">
            <a:noFill/>
            <a:miter lim="800000"/>
            <a:headEnd/>
            <a:tailEnd/>
          </a:ln>
        </p:spPr>
        <p:txBody>
          <a:bodyPr wrap="square">
            <a:spAutoFit/>
          </a:bodyPr>
          <a:lstStyle/>
          <a:p>
            <a:pPr marL="541338" indent="-271463" algn="just">
              <a:buFontTx/>
              <a:buAutoNum type="alphaLcParenR"/>
            </a:pPr>
            <a:r>
              <a:rPr lang="es-ES" sz="1400" dirty="0">
                <a:solidFill>
                  <a:schemeClr val="bg1"/>
                </a:solidFill>
                <a:latin typeface="Arial" pitchFamily="34" charset="0"/>
                <a:cs typeface="Arial" pitchFamily="34" charset="0"/>
              </a:rPr>
              <a:t>Condiciones médicas pre-existentes (incluyendo embarazo).</a:t>
            </a:r>
          </a:p>
          <a:p>
            <a:pPr marL="541338" indent="-271463" algn="just">
              <a:buFontTx/>
              <a:buAutoNum type="alphaLcParenR"/>
            </a:pPr>
            <a:r>
              <a:rPr lang="es-ES" sz="1400" dirty="0">
                <a:solidFill>
                  <a:schemeClr val="bg1"/>
                </a:solidFill>
                <a:latin typeface="Arial" pitchFamily="34" charset="0"/>
                <a:cs typeface="Arial" pitchFamily="34" charset="0"/>
              </a:rPr>
              <a:t>Fenómenos de la naturaleza (huracán tornado, terremoto).</a:t>
            </a:r>
          </a:p>
          <a:p>
            <a:pPr marL="541338" indent="-271463" algn="just">
              <a:buFontTx/>
              <a:buAutoNum type="alphaLcParenR"/>
            </a:pPr>
            <a:r>
              <a:rPr lang="es-ES" sz="1400" dirty="0">
                <a:solidFill>
                  <a:schemeClr val="bg1"/>
                </a:solidFill>
                <a:latin typeface="Arial" pitchFamily="34" charset="0"/>
                <a:cs typeface="Arial" pitchFamily="34" charset="0"/>
              </a:rPr>
              <a:t>Deportes extremos </a:t>
            </a:r>
            <a:r>
              <a:rPr lang="es-ES" sz="1400" dirty="0" smtClean="0">
                <a:solidFill>
                  <a:schemeClr val="bg1"/>
                </a:solidFill>
                <a:latin typeface="Arial" pitchFamily="34" charset="0"/>
                <a:cs typeface="Arial" pitchFamily="34" charset="0"/>
              </a:rPr>
              <a:t>(derivadas de la práctica de esquí fuera de pista, alpinismo, automovilismo, equitación, boxeo, lucha, artes marciales, caza, rafting, rappel, buceo, kayak .</a:t>
            </a:r>
            <a:endParaRPr lang="es-ES" sz="1400" dirty="0">
              <a:solidFill>
                <a:schemeClr val="bg1"/>
              </a:solidFill>
              <a:latin typeface="Arial" pitchFamily="34" charset="0"/>
              <a:cs typeface="Arial" pitchFamily="34" charset="0"/>
            </a:endParaRPr>
          </a:p>
          <a:p>
            <a:pPr marL="541338" indent="-271463" algn="just">
              <a:buFontTx/>
              <a:buAutoNum type="alphaLcParenR"/>
            </a:pPr>
            <a:r>
              <a:rPr lang="es-ES" sz="1400" dirty="0">
                <a:solidFill>
                  <a:schemeClr val="bg1"/>
                </a:solidFill>
                <a:latin typeface="Arial" pitchFamily="34" charset="0"/>
                <a:cs typeface="Arial" pitchFamily="34" charset="0"/>
              </a:rPr>
              <a:t>Suicidio, intento de suicidio o heridas auto infringidas</a:t>
            </a:r>
          </a:p>
          <a:p>
            <a:pPr marL="541338" indent="-271463" algn="just">
              <a:buFontTx/>
              <a:buAutoNum type="alphaLcParenR"/>
            </a:pPr>
            <a:r>
              <a:rPr lang="es-ES" sz="1400" dirty="0">
                <a:solidFill>
                  <a:schemeClr val="bg1"/>
                </a:solidFill>
                <a:latin typeface="Arial" pitchFamily="34" charset="0"/>
                <a:cs typeface="Arial" pitchFamily="34" charset="0"/>
              </a:rPr>
              <a:t>Que los beneficiarios se encuentren involucrados en la</a:t>
            </a:r>
          </a:p>
          <a:p>
            <a:pPr marL="541338" indent="-271463" algn="just"/>
            <a:r>
              <a:rPr lang="es-ES" sz="1400" dirty="0">
                <a:solidFill>
                  <a:schemeClr val="bg1"/>
                </a:solidFill>
                <a:latin typeface="Arial" pitchFamily="34" charset="0"/>
                <a:cs typeface="Arial" pitchFamily="34" charset="0"/>
              </a:rPr>
              <a:t> 	comisión de un delito.</a:t>
            </a:r>
          </a:p>
          <a:p>
            <a:pPr marL="541338" indent="-271463" algn="just">
              <a:buFontTx/>
              <a:buAutoNum type="alphaLcParenR" startAt="6"/>
            </a:pPr>
            <a:r>
              <a:rPr lang="es-ES" sz="1400" dirty="0">
                <a:solidFill>
                  <a:schemeClr val="bg1"/>
                </a:solidFill>
                <a:latin typeface="Arial" pitchFamily="34" charset="0"/>
                <a:cs typeface="Arial" pitchFamily="34" charset="0"/>
              </a:rPr>
              <a:t>Que los beneficiarios incumplan las leyes migratorias de la</a:t>
            </a:r>
          </a:p>
          <a:p>
            <a:pPr marL="541338" indent="-271463" algn="just"/>
            <a:r>
              <a:rPr lang="es-ES" sz="1400" dirty="0">
                <a:solidFill>
                  <a:schemeClr val="bg1"/>
                </a:solidFill>
                <a:latin typeface="Arial" pitchFamily="34" charset="0"/>
                <a:cs typeface="Arial" pitchFamily="34" charset="0"/>
              </a:rPr>
              <a:t> 	República de Panamá.</a:t>
            </a:r>
          </a:p>
          <a:p>
            <a:pPr marL="541338" indent="-271463" algn="just">
              <a:buFontTx/>
              <a:buAutoNum type="alphaLcParenR" startAt="7"/>
            </a:pPr>
            <a:r>
              <a:rPr lang="es-ES" sz="1400" dirty="0">
                <a:solidFill>
                  <a:schemeClr val="bg1"/>
                </a:solidFill>
                <a:latin typeface="Arial" pitchFamily="34" charset="0"/>
                <a:cs typeface="Arial" pitchFamily="34" charset="0"/>
              </a:rPr>
              <a:t>Si los beneficiarios se accidenten estando bajo los efectos de</a:t>
            </a:r>
          </a:p>
          <a:p>
            <a:pPr marL="541338" indent="-271463" algn="just"/>
            <a:r>
              <a:rPr lang="es-ES" sz="1400" dirty="0">
                <a:solidFill>
                  <a:schemeClr val="bg1"/>
                </a:solidFill>
                <a:latin typeface="Arial" pitchFamily="34" charset="0"/>
                <a:cs typeface="Arial" pitchFamily="34" charset="0"/>
              </a:rPr>
              <a:t> 	drogas ilegales, o si el accidente es provocado por culpa o</a:t>
            </a:r>
          </a:p>
          <a:p>
            <a:pPr marL="541338" indent="-271463" algn="just"/>
            <a:r>
              <a:rPr lang="es-ES" sz="1400" dirty="0">
                <a:solidFill>
                  <a:schemeClr val="bg1"/>
                </a:solidFill>
                <a:latin typeface="Arial" pitchFamily="34" charset="0"/>
                <a:cs typeface="Arial" pitchFamily="34" charset="0"/>
              </a:rPr>
              <a:t> 	negligencia del asegurado.</a:t>
            </a:r>
          </a:p>
          <a:p>
            <a:pPr marL="541338" indent="-271463" algn="just">
              <a:buFontTx/>
              <a:buAutoNum type="alphaLcParenR" startAt="8"/>
            </a:pPr>
            <a:r>
              <a:rPr lang="es-ES" sz="1400" dirty="0">
                <a:solidFill>
                  <a:schemeClr val="bg1"/>
                </a:solidFill>
                <a:latin typeface="Arial" pitchFamily="34" charset="0"/>
                <a:cs typeface="Arial" pitchFamily="34" charset="0"/>
              </a:rPr>
              <a:t>Las situaciones que son provocadas, causados o producidas con</a:t>
            </a:r>
          </a:p>
          <a:p>
            <a:pPr marL="541338" indent="-271463" algn="just"/>
            <a:r>
              <a:rPr lang="es-ES" sz="1400" dirty="0">
                <a:solidFill>
                  <a:schemeClr val="bg1"/>
                </a:solidFill>
                <a:latin typeface="Arial" pitchFamily="34" charset="0"/>
                <a:cs typeface="Arial" pitchFamily="34" charset="0"/>
              </a:rPr>
              <a:t> 	motivo de hostilidades, acciones u operaciones bélicas o</a:t>
            </a:r>
          </a:p>
          <a:p>
            <a:pPr marL="541338" indent="-271463" algn="just"/>
            <a:r>
              <a:rPr lang="es-ES" sz="1400" dirty="0">
                <a:solidFill>
                  <a:schemeClr val="bg1"/>
                </a:solidFill>
                <a:latin typeface="Arial" pitchFamily="34" charset="0"/>
                <a:cs typeface="Arial" pitchFamily="34" charset="0"/>
              </a:rPr>
              <a:t> 	invasión de enemigo extranjero (haya o no declaración de</a:t>
            </a:r>
          </a:p>
          <a:p>
            <a:pPr marL="541338" indent="-271463" algn="just"/>
            <a:r>
              <a:rPr lang="es-ES" sz="1400" dirty="0">
                <a:solidFill>
                  <a:schemeClr val="bg1"/>
                </a:solidFill>
                <a:latin typeface="Arial" pitchFamily="34" charset="0"/>
                <a:cs typeface="Arial" pitchFamily="34" charset="0"/>
              </a:rPr>
              <a:t> 	guerra) o de guerra civil, revolución, rebelión, insurrección u</a:t>
            </a:r>
          </a:p>
          <a:p>
            <a:pPr marL="541338" indent="-271463" algn="just"/>
            <a:r>
              <a:rPr lang="es-ES" sz="1400" dirty="0">
                <a:solidFill>
                  <a:schemeClr val="bg1"/>
                </a:solidFill>
                <a:latin typeface="Arial" pitchFamily="34" charset="0"/>
                <a:cs typeface="Arial" pitchFamily="34" charset="0"/>
              </a:rPr>
              <a:t> 	otros hechos o delitos contra la seguridad interior del país. </a:t>
            </a:r>
          </a:p>
          <a:p>
            <a:pPr marL="541338" indent="-271463" algn="just">
              <a:buFontTx/>
              <a:buAutoNum type="alphaLcParenR" startAt="9"/>
            </a:pPr>
            <a:r>
              <a:rPr lang="es-ES" sz="1400" dirty="0">
                <a:solidFill>
                  <a:schemeClr val="bg1"/>
                </a:solidFill>
                <a:latin typeface="Arial" pitchFamily="34" charset="0"/>
                <a:cs typeface="Arial" pitchFamily="34" charset="0"/>
              </a:rPr>
              <a:t>Este seguro no ampara pérdida, daño moral o material y/o</a:t>
            </a:r>
          </a:p>
          <a:p>
            <a:pPr marL="541338" indent="-271463" algn="just"/>
            <a:r>
              <a:rPr lang="es-ES" sz="1400" dirty="0">
                <a:solidFill>
                  <a:schemeClr val="bg1"/>
                </a:solidFill>
                <a:latin typeface="Arial" pitchFamily="34" charset="0"/>
                <a:cs typeface="Arial" pitchFamily="34" charset="0"/>
              </a:rPr>
              <a:t> 	lucro cesante, derivada de las situaciones que pudieran</a:t>
            </a:r>
          </a:p>
          <a:p>
            <a:pPr marL="541338" indent="-271463" algn="just"/>
            <a:r>
              <a:rPr lang="es-ES" sz="1400" dirty="0">
                <a:solidFill>
                  <a:schemeClr val="bg1"/>
                </a:solidFill>
                <a:latin typeface="Arial" pitchFamily="34" charset="0"/>
                <a:cs typeface="Arial" pitchFamily="34" charset="0"/>
              </a:rPr>
              <a:t>      enfrentar los visitantes.</a:t>
            </a:r>
          </a:p>
          <a:p>
            <a:pPr marL="541338" indent="-271463" algn="just">
              <a:buFontTx/>
              <a:buAutoNum type="alphaLcParenR" startAt="10"/>
            </a:pPr>
            <a:r>
              <a:rPr lang="es-ES" sz="1400" dirty="0">
                <a:solidFill>
                  <a:schemeClr val="bg1"/>
                </a:solidFill>
                <a:latin typeface="Arial" pitchFamily="34" charset="0"/>
                <a:cs typeface="Arial" pitchFamily="34" charset="0"/>
              </a:rPr>
              <a:t>Daños auto-infligidos.</a:t>
            </a:r>
          </a:p>
        </p:txBody>
      </p:sp>
      <p:sp>
        <p:nvSpPr>
          <p:cNvPr id="7" name="TextBox 6"/>
          <p:cNvSpPr txBox="1"/>
          <p:nvPr/>
        </p:nvSpPr>
        <p:spPr>
          <a:xfrm>
            <a:off x="1219200" y="3581400"/>
            <a:ext cx="1828800" cy="369332"/>
          </a:xfrm>
          <a:prstGeom prst="rect">
            <a:avLst/>
          </a:prstGeom>
          <a:noFill/>
        </p:spPr>
        <p:txBody>
          <a:bodyPr wrap="square" rtlCol="0">
            <a:spAutoFit/>
          </a:bodyPr>
          <a:lstStyle/>
          <a:p>
            <a:r>
              <a:rPr lang="es-PA" b="1" dirty="0" smtClean="0">
                <a:solidFill>
                  <a:schemeClr val="bg1"/>
                </a:solidFill>
                <a:latin typeface="Arial" pitchFamily="34" charset="0"/>
                <a:cs typeface="Arial" pitchFamily="34" charset="0"/>
              </a:rPr>
              <a:t>LIMITACIONES</a:t>
            </a:r>
            <a:endParaRPr lang="en-US" b="1" dirty="0">
              <a:solidFill>
                <a:schemeClr val="bg1"/>
              </a:solidFill>
              <a:latin typeface="Arial" pitchFamily="34" charset="0"/>
              <a:cs typeface="Arial" pitchFamily="34" charset="0"/>
            </a:endParaRPr>
          </a:p>
        </p:txBody>
      </p:sp>
      <p:pic>
        <p:nvPicPr>
          <p:cNvPr id="8" name="Picture 7" descr="LOGO.jpg"/>
          <p:cNvPicPr/>
          <p:nvPr/>
        </p:nvPicPr>
        <p:blipFill>
          <a:blip r:embed="rId2" cstate="print"/>
          <a:stretch>
            <a:fillRect/>
          </a:stretch>
        </p:blipFill>
        <p:spPr>
          <a:xfrm>
            <a:off x="76200" y="1127254"/>
            <a:ext cx="2286000" cy="1752600"/>
          </a:xfrm>
          <a:prstGeom prst="rect">
            <a:avLst/>
          </a:prstGeom>
        </p:spPr>
      </p:pic>
      <p:pic>
        <p:nvPicPr>
          <p:cNvPr id="6" name="Picture 7"/>
          <p:cNvPicPr>
            <a:picLocks noChangeAspect="1"/>
          </p:cNvPicPr>
          <p:nvPr/>
        </p:nvPicPr>
        <p:blipFill>
          <a:blip r:embed="rId3" cstate="print"/>
          <a:stretch>
            <a:fillRect/>
          </a:stretch>
        </p:blipFill>
        <p:spPr>
          <a:xfrm>
            <a:off x="539552" y="6165304"/>
            <a:ext cx="1872208" cy="442522"/>
          </a:xfrm>
          <a:prstGeom prst="rect">
            <a:avLst/>
          </a:prstGeom>
        </p:spPr>
      </p:pic>
    </p:spTree>
    <p:extLst>
      <p:ext uri="{BB962C8B-B14F-4D97-AF65-F5344CB8AC3E}">
        <p14:creationId xmlns:p14="http://schemas.microsoft.com/office/powerpoint/2010/main" val="752430148"/>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rot="5400000">
            <a:off x="-956468" y="956469"/>
            <a:ext cx="5229225" cy="3316288"/>
          </a:xfrm>
          <a:prstGeom prst="rtTriangle">
            <a:avLst/>
          </a:prstGeom>
          <a:gradFill rotWithShape="1">
            <a:gsLst>
              <a:gs pos="0">
                <a:srgbClr val="7F7F7F"/>
              </a:gs>
              <a:gs pos="100000">
                <a:srgbClr val="7F7F7F">
                  <a:gamma/>
                  <a:shade val="46275"/>
                  <a:invGamma/>
                </a:srgbClr>
              </a:gs>
            </a:gsLst>
            <a:path path="rect">
              <a:fillToRect l="100000" t="10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Box 8"/>
          <p:cNvSpPr txBox="1">
            <a:spLocks noChangeArrowheads="1"/>
          </p:cNvSpPr>
          <p:nvPr/>
        </p:nvSpPr>
        <p:spPr bwMode="auto">
          <a:xfrm>
            <a:off x="6719887" y="520869"/>
            <a:ext cx="3276600" cy="338554"/>
          </a:xfrm>
          <a:prstGeom prst="rect">
            <a:avLst/>
          </a:prstGeom>
          <a:noFill/>
          <a:ln w="9525">
            <a:noFill/>
            <a:miter lim="800000"/>
            <a:headEnd/>
            <a:tailEnd/>
          </a:ln>
        </p:spPr>
        <p:txBody>
          <a:bodyPr wrap="square">
            <a:spAutoFit/>
          </a:bodyPr>
          <a:lstStyle/>
          <a:p>
            <a:pPr>
              <a:spcBef>
                <a:spcPct val="50000"/>
              </a:spcBef>
            </a:pPr>
            <a:r>
              <a:rPr lang="es-ES" sz="1600" b="1" dirty="0" smtClean="0">
                <a:solidFill>
                  <a:schemeClr val="bg1"/>
                </a:solidFill>
                <a:latin typeface="Arial" pitchFamily="34" charset="0"/>
                <a:cs typeface="Arial" pitchFamily="34" charset="0"/>
              </a:rPr>
              <a:t>30 </a:t>
            </a:r>
            <a:r>
              <a:rPr lang="es-ES" sz="1600" b="1" dirty="0">
                <a:solidFill>
                  <a:schemeClr val="bg1"/>
                </a:solidFill>
                <a:latin typeface="Arial" pitchFamily="34" charset="0"/>
                <a:cs typeface="Arial" pitchFamily="34" charset="0"/>
              </a:rPr>
              <a:t>días </a:t>
            </a:r>
            <a:r>
              <a:rPr lang="es-ES" sz="1600" b="1" dirty="0" smtClean="0">
                <a:solidFill>
                  <a:schemeClr val="bg1"/>
                </a:solidFill>
                <a:latin typeface="Arial" pitchFamily="34" charset="0"/>
                <a:cs typeface="Arial" pitchFamily="34" charset="0"/>
              </a:rPr>
              <a:t>calendarios</a:t>
            </a:r>
            <a:endParaRPr lang="es-ES" sz="1600" b="1" dirty="0">
              <a:solidFill>
                <a:schemeClr val="bg1"/>
              </a:solidFill>
              <a:latin typeface="Arial" pitchFamily="34" charset="0"/>
              <a:cs typeface="Arial" pitchFamily="34" charset="0"/>
            </a:endParaRPr>
          </a:p>
        </p:txBody>
      </p:sp>
      <p:sp>
        <p:nvSpPr>
          <p:cNvPr id="7" name="TextBox 6"/>
          <p:cNvSpPr txBox="1"/>
          <p:nvPr/>
        </p:nvSpPr>
        <p:spPr>
          <a:xfrm>
            <a:off x="2905920" y="520869"/>
            <a:ext cx="3429000" cy="338554"/>
          </a:xfrm>
          <a:prstGeom prst="rect">
            <a:avLst/>
          </a:prstGeom>
          <a:noFill/>
        </p:spPr>
        <p:txBody>
          <a:bodyPr wrap="square" rtlCol="0">
            <a:spAutoFit/>
          </a:bodyPr>
          <a:lstStyle/>
          <a:p>
            <a:r>
              <a:rPr lang="es-PA" sz="1600" b="1" dirty="0" smtClean="0">
                <a:solidFill>
                  <a:schemeClr val="bg1"/>
                </a:solidFill>
                <a:latin typeface="Arial" pitchFamily="34" charset="0"/>
                <a:cs typeface="Arial" pitchFamily="34" charset="0"/>
              </a:rPr>
              <a:t>DURACION</a:t>
            </a:r>
            <a:r>
              <a:rPr lang="es-PA" sz="1600" b="1" dirty="0" smtClean="0">
                <a:solidFill>
                  <a:schemeClr val="tx2">
                    <a:lumMod val="75000"/>
                  </a:schemeClr>
                </a:solidFill>
                <a:latin typeface="Arial" pitchFamily="34" charset="0"/>
                <a:cs typeface="Arial" pitchFamily="34" charset="0"/>
              </a:rPr>
              <a:t> </a:t>
            </a:r>
            <a:r>
              <a:rPr lang="es-PA" sz="1600" b="1" dirty="0" smtClean="0">
                <a:solidFill>
                  <a:schemeClr val="bg1"/>
                </a:solidFill>
                <a:latin typeface="Arial" pitchFamily="34" charset="0"/>
                <a:cs typeface="Arial" pitchFamily="34" charset="0"/>
              </a:rPr>
              <a:t>DE LA COBERTURA</a:t>
            </a:r>
            <a:endParaRPr lang="en-US" sz="1600" b="1" dirty="0">
              <a:solidFill>
                <a:schemeClr val="bg1"/>
              </a:solidFill>
              <a:latin typeface="Arial" pitchFamily="34" charset="0"/>
              <a:cs typeface="Arial" pitchFamily="34" charset="0"/>
            </a:endParaRPr>
          </a:p>
        </p:txBody>
      </p:sp>
      <p:sp>
        <p:nvSpPr>
          <p:cNvPr id="8" name="Text Box 7"/>
          <p:cNvSpPr txBox="1">
            <a:spLocks noChangeArrowheads="1"/>
          </p:cNvSpPr>
          <p:nvPr/>
        </p:nvSpPr>
        <p:spPr bwMode="auto">
          <a:xfrm>
            <a:off x="1676400" y="3124200"/>
            <a:ext cx="4248150" cy="338554"/>
          </a:xfrm>
          <a:prstGeom prst="rect">
            <a:avLst/>
          </a:prstGeom>
          <a:noFill/>
          <a:ln w="9525">
            <a:noFill/>
            <a:miter lim="800000"/>
            <a:headEnd/>
            <a:tailEnd/>
          </a:ln>
        </p:spPr>
        <p:txBody>
          <a:bodyPr>
            <a:spAutoFit/>
          </a:bodyPr>
          <a:lstStyle/>
          <a:p>
            <a:pPr marL="177800" indent="-177800" algn="just">
              <a:spcBef>
                <a:spcPct val="50000"/>
              </a:spcBef>
              <a:buFontTx/>
              <a:buChar char="•"/>
            </a:pPr>
            <a:r>
              <a:rPr lang="es-ES" sz="1600" dirty="0">
                <a:solidFill>
                  <a:schemeClr val="bg1"/>
                </a:solidFill>
                <a:latin typeface="Arial" pitchFamily="34" charset="0"/>
                <a:cs typeface="Arial" pitchFamily="34" charset="0"/>
              </a:rPr>
              <a:t>Hospitalización y gastos </a:t>
            </a:r>
            <a:r>
              <a:rPr lang="es-ES" sz="1600" dirty="0" smtClean="0">
                <a:solidFill>
                  <a:schemeClr val="bg1"/>
                </a:solidFill>
                <a:latin typeface="Arial" pitchFamily="34" charset="0"/>
                <a:cs typeface="Arial" pitchFamily="34" charset="0"/>
              </a:rPr>
              <a:t>médicos</a:t>
            </a:r>
            <a:endParaRPr lang="es-ES" sz="1600" dirty="0">
              <a:solidFill>
                <a:schemeClr val="bg1"/>
              </a:solidFill>
              <a:latin typeface="Arial" pitchFamily="34" charset="0"/>
              <a:cs typeface="Arial" pitchFamily="34" charset="0"/>
            </a:endParaRPr>
          </a:p>
        </p:txBody>
      </p:sp>
      <p:sp>
        <p:nvSpPr>
          <p:cNvPr id="9" name="Text Box 9"/>
          <p:cNvSpPr txBox="1">
            <a:spLocks noChangeArrowheads="1"/>
          </p:cNvSpPr>
          <p:nvPr/>
        </p:nvSpPr>
        <p:spPr bwMode="auto">
          <a:xfrm>
            <a:off x="5791200" y="3124200"/>
            <a:ext cx="2566987" cy="584775"/>
          </a:xfrm>
          <a:prstGeom prst="rect">
            <a:avLst/>
          </a:prstGeom>
          <a:noFill/>
          <a:ln w="9525">
            <a:noFill/>
            <a:miter lim="800000"/>
            <a:headEnd/>
            <a:tailEnd/>
          </a:ln>
        </p:spPr>
        <p:txBody>
          <a:bodyPr wrap="square">
            <a:spAutoFit/>
          </a:bodyPr>
          <a:lstStyle/>
          <a:p>
            <a:pPr algn="just">
              <a:spcBef>
                <a:spcPct val="50000"/>
              </a:spcBef>
            </a:pPr>
            <a:r>
              <a:rPr lang="es-ES" sz="1600" dirty="0">
                <a:solidFill>
                  <a:schemeClr val="bg1"/>
                </a:solidFill>
                <a:latin typeface="Arial" pitchFamily="34" charset="0"/>
                <a:cs typeface="Arial" pitchFamily="34" charset="0"/>
              </a:rPr>
              <a:t>Hasta la suma de Siete Mil Balboas (B/.7,000.00).</a:t>
            </a:r>
          </a:p>
        </p:txBody>
      </p:sp>
      <p:sp>
        <p:nvSpPr>
          <p:cNvPr id="11" name="Text Box 13"/>
          <p:cNvSpPr txBox="1">
            <a:spLocks noChangeArrowheads="1"/>
          </p:cNvSpPr>
          <p:nvPr/>
        </p:nvSpPr>
        <p:spPr bwMode="auto">
          <a:xfrm>
            <a:off x="5791200" y="4104382"/>
            <a:ext cx="2952750" cy="1077218"/>
          </a:xfrm>
          <a:prstGeom prst="rect">
            <a:avLst/>
          </a:prstGeom>
          <a:noFill/>
          <a:ln w="9525">
            <a:noFill/>
            <a:miter lim="800000"/>
            <a:headEnd/>
            <a:tailEnd/>
          </a:ln>
        </p:spPr>
        <p:txBody>
          <a:bodyPr>
            <a:spAutoFit/>
          </a:bodyPr>
          <a:lstStyle/>
          <a:p>
            <a:pPr>
              <a:spcBef>
                <a:spcPct val="50000"/>
              </a:spcBef>
            </a:pPr>
            <a:r>
              <a:rPr lang="es-ES" sz="1600" dirty="0">
                <a:solidFill>
                  <a:schemeClr val="bg1"/>
                </a:solidFill>
                <a:latin typeface="Arial" pitchFamily="34" charset="0"/>
                <a:cs typeface="Arial" pitchFamily="34" charset="0"/>
              </a:rPr>
              <a:t>Hasta ciento cincuenta Balboas (B/.150.00) por noche - por persona, hasta diez (10) noches. </a:t>
            </a:r>
          </a:p>
        </p:txBody>
      </p:sp>
      <p:pic>
        <p:nvPicPr>
          <p:cNvPr id="14" name="Picture 13" descr="LOGO.jpg"/>
          <p:cNvPicPr/>
          <p:nvPr/>
        </p:nvPicPr>
        <p:blipFill>
          <a:blip r:embed="rId2" cstate="print"/>
          <a:stretch>
            <a:fillRect/>
          </a:stretch>
        </p:blipFill>
        <p:spPr>
          <a:xfrm>
            <a:off x="49214" y="1024235"/>
            <a:ext cx="2286000" cy="1752600"/>
          </a:xfrm>
          <a:prstGeom prst="rect">
            <a:avLst/>
          </a:prstGeom>
        </p:spPr>
      </p:pic>
      <p:sp>
        <p:nvSpPr>
          <p:cNvPr id="2" name="TextBox 1"/>
          <p:cNvSpPr txBox="1"/>
          <p:nvPr/>
        </p:nvSpPr>
        <p:spPr>
          <a:xfrm>
            <a:off x="3276600" y="1900535"/>
            <a:ext cx="5181600" cy="461665"/>
          </a:xfrm>
          <a:prstGeom prst="rect">
            <a:avLst/>
          </a:prstGeom>
          <a:noFill/>
        </p:spPr>
        <p:txBody>
          <a:bodyPr wrap="square" rtlCol="0">
            <a:spAutoFit/>
          </a:bodyPr>
          <a:lstStyle/>
          <a:p>
            <a:r>
              <a:rPr lang="es-MX" sz="2400" b="1" dirty="0" smtClean="0">
                <a:solidFill>
                  <a:schemeClr val="bg1"/>
                </a:solidFill>
                <a:latin typeface="Arial" pitchFamily="34" charset="0"/>
                <a:cs typeface="Arial" pitchFamily="34" charset="0"/>
              </a:rPr>
              <a:t>COBERTURAS DE ASISTENCIA</a:t>
            </a:r>
            <a:endParaRPr lang="es-PA" sz="2400" b="1" dirty="0">
              <a:solidFill>
                <a:schemeClr val="bg1"/>
              </a:solidFill>
              <a:latin typeface="Arial" pitchFamily="34" charset="0"/>
              <a:cs typeface="Arial" pitchFamily="34" charset="0"/>
            </a:endParaRPr>
          </a:p>
        </p:txBody>
      </p:sp>
      <p:sp>
        <p:nvSpPr>
          <p:cNvPr id="15" name="Text Box 7"/>
          <p:cNvSpPr txBox="1">
            <a:spLocks noChangeArrowheads="1"/>
          </p:cNvSpPr>
          <p:nvPr/>
        </p:nvSpPr>
        <p:spPr bwMode="auto">
          <a:xfrm>
            <a:off x="1192214" y="4191000"/>
            <a:ext cx="4248150" cy="830997"/>
          </a:xfrm>
          <a:prstGeom prst="rect">
            <a:avLst/>
          </a:prstGeom>
          <a:noFill/>
          <a:ln w="9525">
            <a:noFill/>
            <a:miter lim="800000"/>
            <a:headEnd/>
            <a:tailEnd/>
          </a:ln>
        </p:spPr>
        <p:txBody>
          <a:bodyPr>
            <a:spAutoFit/>
          </a:bodyPr>
          <a:lstStyle/>
          <a:p>
            <a:pPr marL="177800" indent="-177800" algn="just">
              <a:spcBef>
                <a:spcPct val="50000"/>
              </a:spcBef>
              <a:buFontTx/>
              <a:buChar char="•"/>
            </a:pPr>
            <a:r>
              <a:rPr lang="es-ES" sz="1600" dirty="0" smtClean="0">
                <a:solidFill>
                  <a:schemeClr val="bg1"/>
                </a:solidFill>
                <a:latin typeface="Arial" pitchFamily="34" charset="0"/>
                <a:cs typeface="Arial" pitchFamily="34" charset="0"/>
              </a:rPr>
              <a:t>Gastos de hotel por convalecencia mayor de diez (10) días, posterior a un accidente o enfermedad</a:t>
            </a:r>
            <a:endParaRPr lang="es-ES" sz="1600" dirty="0">
              <a:solidFill>
                <a:schemeClr val="bg1"/>
              </a:solidFill>
              <a:latin typeface="Arial" pitchFamily="34" charset="0"/>
              <a:cs typeface="Arial" pitchFamily="34" charset="0"/>
            </a:endParaRPr>
          </a:p>
        </p:txBody>
      </p:sp>
      <p:pic>
        <p:nvPicPr>
          <p:cNvPr id="12" name="Picture 7"/>
          <p:cNvPicPr>
            <a:picLocks noChangeAspect="1"/>
          </p:cNvPicPr>
          <p:nvPr/>
        </p:nvPicPr>
        <p:blipFill>
          <a:blip r:embed="rId3" cstate="print"/>
          <a:stretch>
            <a:fillRect/>
          </a:stretch>
        </p:blipFill>
        <p:spPr>
          <a:xfrm>
            <a:off x="539552" y="6165304"/>
            <a:ext cx="1872208" cy="442522"/>
          </a:xfrm>
          <a:prstGeom prst="rect">
            <a:avLst/>
          </a:prstGeom>
        </p:spPr>
      </p:pic>
    </p:spTree>
    <p:extLst>
      <p:ext uri="{BB962C8B-B14F-4D97-AF65-F5344CB8AC3E}">
        <p14:creationId xmlns:p14="http://schemas.microsoft.com/office/powerpoint/2010/main" val="394184563"/>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rot="5400000">
            <a:off x="-956468" y="956469"/>
            <a:ext cx="5229225" cy="3316288"/>
          </a:xfrm>
          <a:prstGeom prst="rtTriangle">
            <a:avLst/>
          </a:prstGeom>
          <a:gradFill rotWithShape="1">
            <a:gsLst>
              <a:gs pos="0">
                <a:srgbClr val="7F7F7F"/>
              </a:gs>
              <a:gs pos="100000">
                <a:srgbClr val="7F7F7F">
                  <a:gamma/>
                  <a:shade val="46275"/>
                  <a:invGamma/>
                </a:srgbClr>
              </a:gs>
            </a:gsLst>
            <a:path path="rect">
              <a:fillToRect l="100000" t="10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Box 10"/>
          <p:cNvSpPr txBox="1">
            <a:spLocks noChangeArrowheads="1"/>
          </p:cNvSpPr>
          <p:nvPr/>
        </p:nvSpPr>
        <p:spPr bwMode="auto">
          <a:xfrm>
            <a:off x="2209800" y="1600200"/>
            <a:ext cx="4648200" cy="1169551"/>
          </a:xfrm>
          <a:prstGeom prst="rect">
            <a:avLst/>
          </a:prstGeom>
          <a:noFill/>
          <a:ln w="9525">
            <a:noFill/>
            <a:miter lim="800000"/>
            <a:headEnd/>
            <a:tailEnd/>
          </a:ln>
        </p:spPr>
        <p:txBody>
          <a:bodyPr wrap="square">
            <a:spAutoFit/>
          </a:bodyPr>
          <a:lstStyle/>
          <a:p>
            <a:pPr marL="93663" indent="-93663" algn="just">
              <a:spcBef>
                <a:spcPct val="50000"/>
              </a:spcBef>
              <a:buFontTx/>
              <a:buChar char="•"/>
            </a:pPr>
            <a:r>
              <a:rPr lang="es-ES" sz="1400" dirty="0">
                <a:solidFill>
                  <a:schemeClr val="bg1"/>
                </a:solidFill>
                <a:latin typeface="Arial" pitchFamily="34" charset="0"/>
                <a:cs typeface="Arial" pitchFamily="34" charset="0"/>
              </a:rPr>
              <a:t>Traslado médico al centro hospitalario más cercano, alquiler de ambulancia terrestre o aérea para el traslado del paciente dentro de la República de Panamá o a su lugar de residencia habitual, en caso de un accidente o enfermedad  del asegurado</a:t>
            </a:r>
            <a:r>
              <a:rPr lang="es-ES" sz="1400" dirty="0">
                <a:solidFill>
                  <a:schemeClr val="tx2">
                    <a:lumMod val="75000"/>
                  </a:schemeClr>
                </a:solidFill>
                <a:latin typeface="Arial" pitchFamily="34" charset="0"/>
                <a:cs typeface="Arial" pitchFamily="34" charset="0"/>
              </a:rPr>
              <a:t>.</a:t>
            </a:r>
          </a:p>
        </p:txBody>
      </p:sp>
      <p:sp>
        <p:nvSpPr>
          <p:cNvPr id="7" name="Text Box 11"/>
          <p:cNvSpPr txBox="1">
            <a:spLocks noChangeArrowheads="1"/>
          </p:cNvSpPr>
          <p:nvPr/>
        </p:nvSpPr>
        <p:spPr bwMode="auto">
          <a:xfrm>
            <a:off x="6934200" y="1600200"/>
            <a:ext cx="2209800" cy="1169551"/>
          </a:xfrm>
          <a:prstGeom prst="rect">
            <a:avLst/>
          </a:prstGeom>
          <a:noFill/>
          <a:ln w="9525">
            <a:noFill/>
            <a:miter lim="800000"/>
            <a:headEnd/>
            <a:tailEnd/>
          </a:ln>
        </p:spPr>
        <p:txBody>
          <a:bodyPr wrap="square">
            <a:spAutoFit/>
          </a:bodyPr>
          <a:lstStyle/>
          <a:p>
            <a:pPr algn="just">
              <a:spcBef>
                <a:spcPct val="50000"/>
              </a:spcBef>
            </a:pPr>
            <a:r>
              <a:rPr lang="es-ES" sz="1400" dirty="0">
                <a:solidFill>
                  <a:schemeClr val="bg1"/>
                </a:solidFill>
                <a:latin typeface="Arial" pitchFamily="34" charset="0"/>
                <a:cs typeface="Arial" pitchFamily="34" charset="0"/>
              </a:rPr>
              <a:t>Hasta Siete Mil Balboas (B/.7,000.00) en territorio nacional y B/.40,000.00 para el traslado internacional. </a:t>
            </a:r>
          </a:p>
        </p:txBody>
      </p:sp>
      <p:sp>
        <p:nvSpPr>
          <p:cNvPr id="11" name="Text Box 17"/>
          <p:cNvSpPr txBox="1">
            <a:spLocks noChangeArrowheads="1"/>
          </p:cNvSpPr>
          <p:nvPr/>
        </p:nvSpPr>
        <p:spPr bwMode="auto">
          <a:xfrm>
            <a:off x="1524000" y="3124200"/>
            <a:ext cx="3959225" cy="830997"/>
          </a:xfrm>
          <a:prstGeom prst="rect">
            <a:avLst/>
          </a:prstGeom>
          <a:noFill/>
          <a:ln w="9525">
            <a:noFill/>
            <a:miter lim="800000"/>
            <a:headEnd/>
            <a:tailEnd/>
          </a:ln>
        </p:spPr>
        <p:txBody>
          <a:bodyPr>
            <a:spAutoFit/>
          </a:bodyPr>
          <a:lstStyle/>
          <a:p>
            <a:pPr marL="93663" indent="-93663">
              <a:spcBef>
                <a:spcPct val="50000"/>
              </a:spcBef>
              <a:buFontTx/>
              <a:buChar char="•"/>
            </a:pPr>
            <a:r>
              <a:rPr lang="es-MX" sz="1600" dirty="0">
                <a:solidFill>
                  <a:schemeClr val="bg1"/>
                </a:solidFill>
                <a:latin typeface="Arial" pitchFamily="34" charset="0"/>
                <a:cs typeface="Arial" pitchFamily="34" charset="0"/>
              </a:rPr>
              <a:t>Gastos Odontológicos como consecuencia de un accidente o por una enfermedad de urgencia</a:t>
            </a:r>
            <a:r>
              <a:rPr lang="es-MX" sz="1600" dirty="0">
                <a:solidFill>
                  <a:schemeClr val="tx2">
                    <a:lumMod val="75000"/>
                  </a:schemeClr>
                </a:solidFill>
                <a:latin typeface="Arial" pitchFamily="34" charset="0"/>
                <a:cs typeface="Arial" pitchFamily="34" charset="0"/>
              </a:rPr>
              <a:t>.</a:t>
            </a:r>
            <a:endParaRPr lang="es-ES" sz="1600" dirty="0">
              <a:solidFill>
                <a:schemeClr val="tx2">
                  <a:lumMod val="75000"/>
                </a:schemeClr>
              </a:solidFill>
              <a:latin typeface="Arial" pitchFamily="34" charset="0"/>
              <a:cs typeface="Arial" pitchFamily="34" charset="0"/>
            </a:endParaRPr>
          </a:p>
        </p:txBody>
      </p:sp>
      <p:sp>
        <p:nvSpPr>
          <p:cNvPr id="13" name="Text Box 16"/>
          <p:cNvSpPr txBox="1">
            <a:spLocks noChangeArrowheads="1"/>
          </p:cNvSpPr>
          <p:nvPr/>
        </p:nvSpPr>
        <p:spPr bwMode="auto">
          <a:xfrm>
            <a:off x="6934200" y="3276600"/>
            <a:ext cx="1944687" cy="830997"/>
          </a:xfrm>
          <a:prstGeom prst="rect">
            <a:avLst/>
          </a:prstGeom>
          <a:noFill/>
          <a:ln w="9525">
            <a:noFill/>
            <a:miter lim="800000"/>
            <a:headEnd/>
            <a:tailEnd/>
          </a:ln>
        </p:spPr>
        <p:txBody>
          <a:bodyPr>
            <a:spAutoFit/>
          </a:bodyPr>
          <a:lstStyle/>
          <a:p>
            <a:pPr>
              <a:spcBef>
                <a:spcPct val="50000"/>
              </a:spcBef>
            </a:pPr>
            <a:r>
              <a:rPr lang="es-ES" sz="1600" dirty="0">
                <a:solidFill>
                  <a:schemeClr val="bg1"/>
                </a:solidFill>
                <a:latin typeface="Arial" pitchFamily="34" charset="0"/>
                <a:cs typeface="Arial" pitchFamily="34" charset="0"/>
              </a:rPr>
              <a:t>Hasta Quinientos Balboas (B/.500.00) </a:t>
            </a:r>
          </a:p>
        </p:txBody>
      </p:sp>
      <p:sp>
        <p:nvSpPr>
          <p:cNvPr id="14" name="Text Box 20"/>
          <p:cNvSpPr txBox="1">
            <a:spLocks noChangeArrowheads="1"/>
          </p:cNvSpPr>
          <p:nvPr/>
        </p:nvSpPr>
        <p:spPr bwMode="auto">
          <a:xfrm>
            <a:off x="838200" y="4191000"/>
            <a:ext cx="3743325" cy="584775"/>
          </a:xfrm>
          <a:prstGeom prst="rect">
            <a:avLst/>
          </a:prstGeom>
          <a:noFill/>
          <a:ln w="9525">
            <a:noFill/>
            <a:miter lim="800000"/>
            <a:headEnd/>
            <a:tailEnd/>
          </a:ln>
        </p:spPr>
        <p:txBody>
          <a:bodyPr>
            <a:spAutoFit/>
          </a:bodyPr>
          <a:lstStyle/>
          <a:p>
            <a:pPr marL="93663" indent="-93663">
              <a:spcBef>
                <a:spcPct val="50000"/>
              </a:spcBef>
              <a:buFontTx/>
              <a:buChar char="•"/>
            </a:pPr>
            <a:r>
              <a:rPr lang="es-ES" sz="1600" dirty="0">
                <a:solidFill>
                  <a:schemeClr val="bg1"/>
                </a:solidFill>
                <a:latin typeface="Arial" pitchFamily="34" charset="0"/>
                <a:cs typeface="Arial" pitchFamily="34" charset="0"/>
              </a:rPr>
              <a:t>Repatriación por muerte hasta su país de origen</a:t>
            </a:r>
            <a:r>
              <a:rPr lang="es-ES" sz="1600" dirty="0">
                <a:solidFill>
                  <a:schemeClr val="tx2">
                    <a:lumMod val="75000"/>
                  </a:schemeClr>
                </a:solidFill>
                <a:latin typeface="Arial" pitchFamily="34" charset="0"/>
                <a:cs typeface="Arial" pitchFamily="34" charset="0"/>
              </a:rPr>
              <a:t>. </a:t>
            </a:r>
          </a:p>
        </p:txBody>
      </p:sp>
      <p:sp>
        <p:nvSpPr>
          <p:cNvPr id="15" name="Text Box 21"/>
          <p:cNvSpPr txBox="1">
            <a:spLocks noChangeArrowheads="1"/>
          </p:cNvSpPr>
          <p:nvPr/>
        </p:nvSpPr>
        <p:spPr bwMode="auto">
          <a:xfrm>
            <a:off x="6934200" y="4385846"/>
            <a:ext cx="1439862" cy="338554"/>
          </a:xfrm>
          <a:prstGeom prst="rect">
            <a:avLst/>
          </a:prstGeom>
          <a:noFill/>
          <a:ln w="9525">
            <a:noFill/>
            <a:miter lim="800000"/>
            <a:headEnd/>
            <a:tailEnd/>
          </a:ln>
        </p:spPr>
        <p:txBody>
          <a:bodyPr>
            <a:spAutoFit/>
          </a:bodyPr>
          <a:lstStyle/>
          <a:p>
            <a:pPr>
              <a:spcBef>
                <a:spcPct val="50000"/>
              </a:spcBef>
            </a:pPr>
            <a:r>
              <a:rPr lang="es-MX" sz="1600" dirty="0">
                <a:solidFill>
                  <a:schemeClr val="bg1"/>
                </a:solidFill>
                <a:latin typeface="Arial" pitchFamily="34" charset="0"/>
                <a:cs typeface="Arial" pitchFamily="34" charset="0"/>
              </a:rPr>
              <a:t>Incluido</a:t>
            </a:r>
            <a:endParaRPr lang="es-ES" sz="1600" dirty="0">
              <a:solidFill>
                <a:schemeClr val="bg1"/>
              </a:solidFill>
              <a:latin typeface="Arial" pitchFamily="34" charset="0"/>
              <a:cs typeface="Arial" pitchFamily="34" charset="0"/>
            </a:endParaRPr>
          </a:p>
        </p:txBody>
      </p:sp>
      <p:pic>
        <p:nvPicPr>
          <p:cNvPr id="16" name="Picture 15" descr="LOGO.jpg"/>
          <p:cNvPicPr/>
          <p:nvPr/>
        </p:nvPicPr>
        <p:blipFill>
          <a:blip r:embed="rId2" cstate="print"/>
          <a:stretch>
            <a:fillRect/>
          </a:stretch>
        </p:blipFill>
        <p:spPr>
          <a:xfrm>
            <a:off x="54153" y="1073958"/>
            <a:ext cx="2117547" cy="1645007"/>
          </a:xfrm>
          <a:prstGeom prst="rect">
            <a:avLst/>
          </a:prstGeom>
        </p:spPr>
      </p:pic>
      <p:pic>
        <p:nvPicPr>
          <p:cNvPr id="10" name="Picture 7"/>
          <p:cNvPicPr>
            <a:picLocks noChangeAspect="1"/>
          </p:cNvPicPr>
          <p:nvPr/>
        </p:nvPicPr>
        <p:blipFill>
          <a:blip r:embed="rId3" cstate="print"/>
          <a:stretch>
            <a:fillRect/>
          </a:stretch>
        </p:blipFill>
        <p:spPr>
          <a:xfrm>
            <a:off x="539552" y="6165304"/>
            <a:ext cx="1872208" cy="442522"/>
          </a:xfrm>
          <a:prstGeom prst="rect">
            <a:avLst/>
          </a:prstGeom>
        </p:spPr>
      </p:pic>
    </p:spTree>
    <p:extLst>
      <p:ext uri="{BB962C8B-B14F-4D97-AF65-F5344CB8AC3E}">
        <p14:creationId xmlns:p14="http://schemas.microsoft.com/office/powerpoint/2010/main" val="2870233283"/>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inta Costera.jpg"/>
          <p:cNvPicPr>
            <a:picLocks noChangeAspect="1"/>
          </p:cNvPicPr>
          <p:nvPr/>
        </p:nvPicPr>
        <p:blipFill>
          <a:blip r:embed="rId2" cstate="print">
            <a:duotone>
              <a:prstClr val="black"/>
              <a:schemeClr val="accent1">
                <a:tint val="45000"/>
                <a:satMod val="400000"/>
              </a:schemeClr>
            </a:duotone>
          </a:blip>
          <a:stretch>
            <a:fillRect/>
          </a:stretch>
        </p:blipFill>
        <p:spPr>
          <a:xfrm>
            <a:off x="-540568" y="404664"/>
            <a:ext cx="9144000" cy="4680520"/>
          </a:xfrm>
          <a:prstGeom prst="rect">
            <a:avLst/>
          </a:prstGeom>
          <a:ln>
            <a:solidFill>
              <a:schemeClr val="tx1">
                <a:lumMod val="50000"/>
                <a:lumOff val="50000"/>
              </a:schemeClr>
            </a:solidFill>
          </a:ln>
          <a:effectLst>
            <a:outerShdw blurRad="50800" dist="38100" dir="16200000" rotWithShape="0">
              <a:prstClr val="black">
                <a:alpha val="40000"/>
              </a:prst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1 Título"/>
          <p:cNvSpPr>
            <a:spLocks noGrp="1"/>
          </p:cNvSpPr>
          <p:nvPr>
            <p:ph type="title"/>
          </p:nvPr>
        </p:nvSpPr>
        <p:spPr/>
        <p:txBody>
          <a:bodyPr/>
          <a:lstStyle/>
          <a:p>
            <a:r>
              <a:rPr lang="es-PA" dirty="0" smtClean="0">
                <a:solidFill>
                  <a:schemeClr val="bg1"/>
                </a:solidFill>
              </a:rPr>
              <a:t>PLANTEAMIENTO </a:t>
            </a:r>
            <a:endParaRPr lang="es-PA" dirty="0">
              <a:solidFill>
                <a:schemeClr val="bg1"/>
              </a:solidFill>
            </a:endParaRPr>
          </a:p>
        </p:txBody>
      </p:sp>
      <p:sp>
        <p:nvSpPr>
          <p:cNvPr id="3" name="2 Marcador de contenido"/>
          <p:cNvSpPr>
            <a:spLocks noGrp="1"/>
          </p:cNvSpPr>
          <p:nvPr>
            <p:ph idx="1"/>
          </p:nvPr>
        </p:nvSpPr>
        <p:spPr>
          <a:xfrm>
            <a:off x="395536" y="1268760"/>
            <a:ext cx="8229600" cy="4525963"/>
          </a:xfrm>
        </p:spPr>
        <p:txBody>
          <a:bodyPr/>
          <a:lstStyle/>
          <a:p>
            <a:pPr>
              <a:spcBef>
                <a:spcPts val="150"/>
              </a:spcBef>
            </a:pPr>
            <a:r>
              <a:rPr lang="es-PA" dirty="0" smtClean="0">
                <a:solidFill>
                  <a:schemeClr val="bg1"/>
                </a:solidFill>
              </a:rPr>
              <a:t>Identificar la base de la Seguridad Turística </a:t>
            </a:r>
          </a:p>
          <a:p>
            <a:pPr marL="0" indent="0">
              <a:spcBef>
                <a:spcPts val="150"/>
              </a:spcBef>
              <a:buNone/>
            </a:pPr>
            <a:r>
              <a:rPr lang="es-PA" dirty="0" smtClean="0">
                <a:solidFill>
                  <a:schemeClr val="bg1"/>
                </a:solidFill>
              </a:rPr>
              <a:t>( Panamá)</a:t>
            </a:r>
          </a:p>
          <a:p>
            <a:pPr>
              <a:spcBef>
                <a:spcPts val="150"/>
              </a:spcBef>
            </a:pPr>
            <a:endParaRPr lang="es-PA" dirty="0" smtClean="0">
              <a:solidFill>
                <a:schemeClr val="bg1"/>
              </a:solidFill>
            </a:endParaRPr>
          </a:p>
          <a:p>
            <a:pPr>
              <a:spcBef>
                <a:spcPts val="150"/>
              </a:spcBef>
            </a:pPr>
            <a:r>
              <a:rPr lang="es-PA" dirty="0" smtClean="0">
                <a:solidFill>
                  <a:schemeClr val="bg1"/>
                </a:solidFill>
              </a:rPr>
              <a:t>¿Qué vamos a proteger?         </a:t>
            </a:r>
          </a:p>
          <a:p>
            <a:pPr>
              <a:spcBef>
                <a:spcPts val="150"/>
              </a:spcBef>
            </a:pPr>
            <a:endParaRPr lang="es-PA" dirty="0" smtClean="0">
              <a:solidFill>
                <a:schemeClr val="bg1"/>
              </a:solidFill>
            </a:endParaRPr>
          </a:p>
          <a:p>
            <a:pPr>
              <a:spcBef>
                <a:spcPts val="150"/>
              </a:spcBef>
            </a:pPr>
            <a:r>
              <a:rPr lang="es-PA" dirty="0" smtClean="0">
                <a:solidFill>
                  <a:schemeClr val="bg1"/>
                </a:solidFill>
              </a:rPr>
              <a:t>¿Cómo la vamos a proteger?</a:t>
            </a:r>
          </a:p>
          <a:p>
            <a:pPr>
              <a:spcBef>
                <a:spcPts val="150"/>
              </a:spcBef>
            </a:pPr>
            <a:endParaRPr lang="es-PA" dirty="0" smtClean="0">
              <a:solidFill>
                <a:schemeClr val="bg1"/>
              </a:solidFill>
            </a:endParaRPr>
          </a:p>
          <a:p>
            <a:pPr>
              <a:spcBef>
                <a:spcPts val="150"/>
              </a:spcBef>
            </a:pPr>
            <a:r>
              <a:rPr lang="es-PA" dirty="0" smtClean="0">
                <a:solidFill>
                  <a:schemeClr val="bg1"/>
                </a:solidFill>
              </a:rPr>
              <a:t>¿De qué la vamos a proteger?</a:t>
            </a:r>
          </a:p>
          <a:p>
            <a:pPr>
              <a:spcBef>
                <a:spcPts val="150"/>
              </a:spcBef>
            </a:pPr>
            <a:endParaRPr lang="es-PA" dirty="0" smtClean="0">
              <a:solidFill>
                <a:schemeClr val="bg1"/>
              </a:solidFill>
            </a:endParaRPr>
          </a:p>
          <a:p>
            <a:pPr>
              <a:spcBef>
                <a:spcPts val="150"/>
              </a:spcBef>
            </a:pPr>
            <a:r>
              <a:rPr lang="es-PA" dirty="0" smtClean="0">
                <a:solidFill>
                  <a:schemeClr val="bg1"/>
                </a:solidFill>
              </a:rPr>
              <a:t>¿Por qué la vamos a proteger?</a:t>
            </a:r>
          </a:p>
          <a:p>
            <a:endParaRPr lang="es-PA" dirty="0" smtClean="0">
              <a:solidFill>
                <a:schemeClr val="bg1"/>
              </a:solidFill>
            </a:endParaRPr>
          </a:p>
        </p:txBody>
      </p:sp>
      <p:pic>
        <p:nvPicPr>
          <p:cNvPr id="4" name="Picture 7"/>
          <p:cNvPicPr>
            <a:picLocks noChangeAspect="1"/>
          </p:cNvPicPr>
          <p:nvPr/>
        </p:nvPicPr>
        <p:blipFill>
          <a:blip r:embed="rId3" cstate="print"/>
          <a:stretch>
            <a:fillRect/>
          </a:stretch>
        </p:blipFill>
        <p:spPr>
          <a:xfrm>
            <a:off x="0" y="260648"/>
            <a:ext cx="1872208" cy="442522"/>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rot="5400000">
            <a:off x="-956469" y="956468"/>
            <a:ext cx="5229225" cy="3316288"/>
          </a:xfrm>
          <a:prstGeom prst="rtTriangle">
            <a:avLst/>
          </a:prstGeom>
          <a:gradFill rotWithShape="1">
            <a:gsLst>
              <a:gs pos="0">
                <a:srgbClr val="7F7F7F"/>
              </a:gs>
              <a:gs pos="100000">
                <a:srgbClr val="7F7F7F">
                  <a:gamma/>
                  <a:shade val="46275"/>
                  <a:invGamma/>
                </a:srgbClr>
              </a:gs>
            </a:gsLst>
            <a:path path="rect">
              <a:fillToRect l="100000" t="10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 Box 18"/>
          <p:cNvSpPr txBox="1">
            <a:spLocks noChangeArrowheads="1"/>
          </p:cNvSpPr>
          <p:nvPr/>
        </p:nvSpPr>
        <p:spPr bwMode="auto">
          <a:xfrm>
            <a:off x="2514600" y="1219200"/>
            <a:ext cx="3671887" cy="1323439"/>
          </a:xfrm>
          <a:prstGeom prst="rect">
            <a:avLst/>
          </a:prstGeom>
          <a:noFill/>
          <a:ln w="9525">
            <a:noFill/>
            <a:miter lim="800000"/>
            <a:headEnd/>
            <a:tailEnd/>
          </a:ln>
        </p:spPr>
        <p:txBody>
          <a:bodyPr>
            <a:spAutoFit/>
          </a:bodyPr>
          <a:lstStyle/>
          <a:p>
            <a:pPr marL="93663" indent="-93663">
              <a:spcBef>
                <a:spcPct val="50000"/>
              </a:spcBef>
              <a:buFontTx/>
              <a:buChar char="•"/>
            </a:pPr>
            <a:r>
              <a:rPr lang="es-ES" sz="1600" dirty="0">
                <a:solidFill>
                  <a:schemeClr val="bg1"/>
                </a:solidFill>
                <a:latin typeface="Arial" pitchFamily="34" charset="0"/>
                <a:cs typeface="Arial" pitchFamily="34" charset="0"/>
              </a:rPr>
              <a:t>Gastos Farmacéuticos no hospitalarios, como consecuencia de  un accidente o enfermedad y bajo prescripción  del médico tratante perteneciente a la red. </a:t>
            </a:r>
            <a:r>
              <a:rPr lang="es-ES" sz="1600" dirty="0" smtClean="0">
                <a:solidFill>
                  <a:schemeClr val="bg1"/>
                </a:solidFill>
                <a:latin typeface="Arial" pitchFamily="34" charset="0"/>
                <a:cs typeface="Arial" pitchFamily="34" charset="0"/>
              </a:rPr>
              <a:t>.</a:t>
            </a:r>
            <a:endParaRPr lang="es-ES" sz="1600" dirty="0">
              <a:solidFill>
                <a:schemeClr val="bg1"/>
              </a:solidFill>
              <a:latin typeface="Arial" pitchFamily="34" charset="0"/>
              <a:cs typeface="Arial" pitchFamily="34" charset="0"/>
            </a:endParaRPr>
          </a:p>
        </p:txBody>
      </p:sp>
      <p:sp>
        <p:nvSpPr>
          <p:cNvPr id="9" name="Text Box 19"/>
          <p:cNvSpPr txBox="1">
            <a:spLocks noChangeArrowheads="1"/>
          </p:cNvSpPr>
          <p:nvPr/>
        </p:nvSpPr>
        <p:spPr bwMode="auto">
          <a:xfrm>
            <a:off x="6781800" y="1295400"/>
            <a:ext cx="2057400" cy="584775"/>
          </a:xfrm>
          <a:prstGeom prst="rect">
            <a:avLst/>
          </a:prstGeom>
          <a:noFill/>
          <a:ln w="9525">
            <a:noFill/>
            <a:miter lim="800000"/>
            <a:headEnd/>
            <a:tailEnd/>
          </a:ln>
        </p:spPr>
        <p:txBody>
          <a:bodyPr wrap="square">
            <a:spAutoFit/>
          </a:bodyPr>
          <a:lstStyle/>
          <a:p>
            <a:pPr>
              <a:spcBef>
                <a:spcPct val="50000"/>
              </a:spcBef>
            </a:pPr>
            <a:r>
              <a:rPr lang="es-ES" sz="1600" dirty="0">
                <a:solidFill>
                  <a:schemeClr val="bg1"/>
                </a:solidFill>
                <a:latin typeface="Arial" pitchFamily="34" charset="0"/>
                <a:cs typeface="Arial" pitchFamily="34" charset="0"/>
              </a:rPr>
              <a:t>Hasta Quinientos Balboas (B/.500.00) </a:t>
            </a:r>
          </a:p>
        </p:txBody>
      </p:sp>
      <p:sp>
        <p:nvSpPr>
          <p:cNvPr id="13" name="Text Box 22"/>
          <p:cNvSpPr txBox="1">
            <a:spLocks noChangeArrowheads="1"/>
          </p:cNvSpPr>
          <p:nvPr/>
        </p:nvSpPr>
        <p:spPr bwMode="auto">
          <a:xfrm>
            <a:off x="1600200" y="2902803"/>
            <a:ext cx="4495800" cy="830997"/>
          </a:xfrm>
          <a:prstGeom prst="rect">
            <a:avLst/>
          </a:prstGeom>
          <a:noFill/>
          <a:ln w="9525">
            <a:noFill/>
            <a:miter lim="800000"/>
            <a:headEnd/>
            <a:tailEnd/>
          </a:ln>
        </p:spPr>
        <p:txBody>
          <a:bodyPr wrap="square">
            <a:spAutoFit/>
          </a:bodyPr>
          <a:lstStyle/>
          <a:p>
            <a:pPr marL="93663" indent="-93663">
              <a:spcBef>
                <a:spcPct val="50000"/>
              </a:spcBef>
              <a:buFontTx/>
              <a:buChar char="•"/>
            </a:pPr>
            <a:r>
              <a:rPr lang="es-ES" sz="1600" dirty="0">
                <a:solidFill>
                  <a:schemeClr val="bg1"/>
                </a:solidFill>
                <a:latin typeface="Arial" pitchFamily="34" charset="0"/>
                <a:cs typeface="Arial" pitchFamily="34" charset="0"/>
              </a:rPr>
              <a:t>Asistencia legal y administrativa por accidente, pérdida de documentos.  Asistencia presencial y de seguimiento. </a:t>
            </a:r>
          </a:p>
        </p:txBody>
      </p:sp>
      <p:sp>
        <p:nvSpPr>
          <p:cNvPr id="14" name="Text Box 23"/>
          <p:cNvSpPr txBox="1">
            <a:spLocks noChangeArrowheads="1"/>
          </p:cNvSpPr>
          <p:nvPr/>
        </p:nvSpPr>
        <p:spPr bwMode="auto">
          <a:xfrm>
            <a:off x="6705600" y="2743200"/>
            <a:ext cx="2232025" cy="584775"/>
          </a:xfrm>
          <a:prstGeom prst="rect">
            <a:avLst/>
          </a:prstGeom>
          <a:noFill/>
          <a:ln w="9525">
            <a:noFill/>
            <a:miter lim="800000"/>
            <a:headEnd/>
            <a:tailEnd/>
          </a:ln>
        </p:spPr>
        <p:txBody>
          <a:bodyPr>
            <a:spAutoFit/>
          </a:bodyPr>
          <a:lstStyle/>
          <a:p>
            <a:pPr>
              <a:spcBef>
                <a:spcPct val="50000"/>
              </a:spcBef>
            </a:pPr>
            <a:r>
              <a:rPr lang="es-ES" sz="1600" dirty="0">
                <a:solidFill>
                  <a:schemeClr val="bg1"/>
                </a:solidFill>
                <a:latin typeface="Arial" pitchFamily="34" charset="0"/>
                <a:cs typeface="Arial" pitchFamily="34" charset="0"/>
              </a:rPr>
              <a:t>Hasta por la suma de B/.7,000.00. </a:t>
            </a:r>
          </a:p>
        </p:txBody>
      </p:sp>
      <p:sp>
        <p:nvSpPr>
          <p:cNvPr id="16" name="Text Box 6"/>
          <p:cNvSpPr txBox="1">
            <a:spLocks noChangeArrowheads="1"/>
          </p:cNvSpPr>
          <p:nvPr/>
        </p:nvSpPr>
        <p:spPr bwMode="auto">
          <a:xfrm>
            <a:off x="914400" y="4122003"/>
            <a:ext cx="4648200" cy="584775"/>
          </a:xfrm>
          <a:prstGeom prst="rect">
            <a:avLst/>
          </a:prstGeom>
          <a:noFill/>
          <a:ln w="9525">
            <a:noFill/>
            <a:miter lim="800000"/>
            <a:headEnd/>
            <a:tailEnd/>
          </a:ln>
        </p:spPr>
        <p:txBody>
          <a:bodyPr wrap="square">
            <a:spAutoFit/>
          </a:bodyPr>
          <a:lstStyle/>
          <a:p>
            <a:pPr marL="93663" indent="-93663" algn="just">
              <a:spcBef>
                <a:spcPct val="50000"/>
              </a:spcBef>
              <a:buFontTx/>
              <a:buChar char="•"/>
            </a:pPr>
            <a:r>
              <a:rPr lang="es-ES" sz="1600" dirty="0">
                <a:solidFill>
                  <a:schemeClr val="bg1"/>
                </a:solidFill>
                <a:latin typeface="Arial" pitchFamily="34" charset="0"/>
                <a:cs typeface="Arial" pitchFamily="34" charset="0"/>
              </a:rPr>
              <a:t>Transmisión de mensajes urgentes derivados de los servicios de asistencia</a:t>
            </a:r>
            <a:r>
              <a:rPr lang="es-ES" sz="1600" dirty="0">
                <a:solidFill>
                  <a:schemeClr val="tx2">
                    <a:lumMod val="75000"/>
                  </a:schemeClr>
                </a:solidFill>
                <a:latin typeface="Arial" pitchFamily="34" charset="0"/>
                <a:cs typeface="Arial" pitchFamily="34" charset="0"/>
              </a:rPr>
              <a:t>. </a:t>
            </a:r>
          </a:p>
        </p:txBody>
      </p:sp>
      <p:pic>
        <p:nvPicPr>
          <p:cNvPr id="10" name="Picture 9" descr="LOGO.jpg"/>
          <p:cNvPicPr/>
          <p:nvPr/>
        </p:nvPicPr>
        <p:blipFill>
          <a:blip r:embed="rId2" cstate="print"/>
          <a:stretch>
            <a:fillRect/>
          </a:stretch>
        </p:blipFill>
        <p:spPr>
          <a:xfrm>
            <a:off x="54662" y="956102"/>
            <a:ext cx="2286000" cy="1752600"/>
          </a:xfrm>
          <a:prstGeom prst="rect">
            <a:avLst/>
          </a:prstGeom>
        </p:spPr>
      </p:pic>
      <p:sp>
        <p:nvSpPr>
          <p:cNvPr id="11" name="Text Box 21"/>
          <p:cNvSpPr txBox="1">
            <a:spLocks noChangeArrowheads="1"/>
          </p:cNvSpPr>
          <p:nvPr/>
        </p:nvSpPr>
        <p:spPr bwMode="auto">
          <a:xfrm>
            <a:off x="6968836" y="4252088"/>
            <a:ext cx="1439862" cy="338554"/>
          </a:xfrm>
          <a:prstGeom prst="rect">
            <a:avLst/>
          </a:prstGeom>
          <a:noFill/>
          <a:ln w="9525">
            <a:noFill/>
            <a:miter lim="800000"/>
            <a:headEnd/>
            <a:tailEnd/>
          </a:ln>
        </p:spPr>
        <p:txBody>
          <a:bodyPr>
            <a:spAutoFit/>
          </a:bodyPr>
          <a:lstStyle/>
          <a:p>
            <a:pPr>
              <a:spcBef>
                <a:spcPct val="50000"/>
              </a:spcBef>
            </a:pPr>
            <a:r>
              <a:rPr lang="es-MX" sz="1600" dirty="0">
                <a:solidFill>
                  <a:schemeClr val="bg1"/>
                </a:solidFill>
                <a:latin typeface="Arial" pitchFamily="34" charset="0"/>
                <a:cs typeface="Arial" pitchFamily="34" charset="0"/>
              </a:rPr>
              <a:t>Incluido</a:t>
            </a:r>
            <a:endParaRPr lang="es-ES" sz="1600" dirty="0">
              <a:solidFill>
                <a:schemeClr val="bg1"/>
              </a:solidFill>
              <a:latin typeface="Arial" pitchFamily="34" charset="0"/>
              <a:cs typeface="Arial" pitchFamily="34" charset="0"/>
            </a:endParaRPr>
          </a:p>
        </p:txBody>
      </p:sp>
      <p:pic>
        <p:nvPicPr>
          <p:cNvPr id="12" name="Picture 7"/>
          <p:cNvPicPr>
            <a:picLocks noChangeAspect="1"/>
          </p:cNvPicPr>
          <p:nvPr/>
        </p:nvPicPr>
        <p:blipFill>
          <a:blip r:embed="rId3" cstate="print"/>
          <a:stretch>
            <a:fillRect/>
          </a:stretch>
        </p:blipFill>
        <p:spPr>
          <a:xfrm>
            <a:off x="539552" y="6165304"/>
            <a:ext cx="1872208" cy="442522"/>
          </a:xfrm>
          <a:prstGeom prst="rect">
            <a:avLst/>
          </a:prstGeom>
        </p:spPr>
      </p:pic>
    </p:spTree>
    <p:extLst>
      <p:ext uri="{BB962C8B-B14F-4D97-AF65-F5344CB8AC3E}">
        <p14:creationId xmlns:p14="http://schemas.microsoft.com/office/powerpoint/2010/main" val="4207153563"/>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rot="5400000">
            <a:off x="-956469" y="956468"/>
            <a:ext cx="5229225" cy="3316288"/>
          </a:xfrm>
          <a:prstGeom prst="rtTriangle">
            <a:avLst/>
          </a:prstGeom>
          <a:gradFill rotWithShape="1">
            <a:gsLst>
              <a:gs pos="0">
                <a:srgbClr val="7F7F7F"/>
              </a:gs>
              <a:gs pos="100000">
                <a:srgbClr val="7F7F7F">
                  <a:gamma/>
                  <a:shade val="46275"/>
                  <a:invGamma/>
                </a:srgbClr>
              </a:gs>
            </a:gsLst>
            <a:path path="rect">
              <a:fillToRect l="100000" t="10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 Box 8"/>
          <p:cNvSpPr txBox="1">
            <a:spLocks noChangeArrowheads="1"/>
          </p:cNvSpPr>
          <p:nvPr/>
        </p:nvSpPr>
        <p:spPr bwMode="auto">
          <a:xfrm>
            <a:off x="2971800" y="533400"/>
            <a:ext cx="4032250" cy="1323439"/>
          </a:xfrm>
          <a:prstGeom prst="rect">
            <a:avLst/>
          </a:prstGeom>
          <a:noFill/>
          <a:ln w="9525">
            <a:noFill/>
            <a:miter lim="800000"/>
            <a:headEnd/>
            <a:tailEnd/>
          </a:ln>
        </p:spPr>
        <p:txBody>
          <a:bodyPr>
            <a:spAutoFit/>
          </a:bodyPr>
          <a:lstStyle/>
          <a:p>
            <a:pPr marL="93663" indent="-93663" algn="just">
              <a:spcBef>
                <a:spcPct val="50000"/>
              </a:spcBef>
              <a:buFontTx/>
              <a:buChar char="•"/>
            </a:pPr>
            <a:r>
              <a:rPr lang="es-ES" sz="1600" dirty="0">
                <a:solidFill>
                  <a:schemeClr val="bg1"/>
                </a:solidFill>
                <a:latin typeface="Arial" pitchFamily="34" charset="0"/>
                <a:cs typeface="Arial" pitchFamily="34" charset="0"/>
              </a:rPr>
              <a:t>Compensación por extravío o demora de equipaje para vuelos internos. Esta cobertura sólo rige dentro del territorio nacional y excluye el viaje de llegada a Panamá. </a:t>
            </a:r>
          </a:p>
        </p:txBody>
      </p:sp>
      <p:sp>
        <p:nvSpPr>
          <p:cNvPr id="15" name="Text Box 10"/>
          <p:cNvSpPr txBox="1">
            <a:spLocks noChangeArrowheads="1"/>
          </p:cNvSpPr>
          <p:nvPr/>
        </p:nvSpPr>
        <p:spPr bwMode="auto">
          <a:xfrm>
            <a:off x="2209800" y="1981200"/>
            <a:ext cx="4032250" cy="1077218"/>
          </a:xfrm>
          <a:prstGeom prst="rect">
            <a:avLst/>
          </a:prstGeom>
          <a:noFill/>
          <a:ln w="9525">
            <a:noFill/>
            <a:miter lim="800000"/>
            <a:headEnd/>
            <a:tailEnd/>
          </a:ln>
        </p:spPr>
        <p:txBody>
          <a:bodyPr>
            <a:spAutoFit/>
          </a:bodyPr>
          <a:lstStyle/>
          <a:p>
            <a:pPr marL="93663" indent="-93663" algn="just">
              <a:spcBef>
                <a:spcPct val="50000"/>
              </a:spcBef>
              <a:buFontTx/>
              <a:buChar char="•"/>
            </a:pPr>
            <a:r>
              <a:rPr lang="es-ES" sz="1600" dirty="0">
                <a:solidFill>
                  <a:schemeClr val="bg1"/>
                </a:solidFill>
                <a:latin typeface="Arial" pitchFamily="34" charset="0"/>
                <a:cs typeface="Arial" pitchFamily="34" charset="0"/>
              </a:rPr>
              <a:t>Desplazamiento de Acompañante en caso de hospitalización mayor a 5 días cubierta por la póliza y dictaminada por un médico de la red. </a:t>
            </a:r>
          </a:p>
        </p:txBody>
      </p:sp>
      <p:sp>
        <p:nvSpPr>
          <p:cNvPr id="16" name="Text Box 11"/>
          <p:cNvSpPr txBox="1">
            <a:spLocks noChangeArrowheads="1"/>
          </p:cNvSpPr>
          <p:nvPr/>
        </p:nvSpPr>
        <p:spPr bwMode="auto">
          <a:xfrm>
            <a:off x="1600200" y="3207603"/>
            <a:ext cx="4032250" cy="830997"/>
          </a:xfrm>
          <a:prstGeom prst="rect">
            <a:avLst/>
          </a:prstGeom>
          <a:noFill/>
          <a:ln w="9525">
            <a:noFill/>
            <a:miter lim="800000"/>
            <a:headEnd/>
            <a:tailEnd/>
          </a:ln>
        </p:spPr>
        <p:txBody>
          <a:bodyPr>
            <a:spAutoFit/>
          </a:bodyPr>
          <a:lstStyle/>
          <a:p>
            <a:pPr marL="93663" indent="-93663" algn="just">
              <a:spcBef>
                <a:spcPct val="50000"/>
              </a:spcBef>
              <a:buFontTx/>
              <a:buChar char="•"/>
            </a:pPr>
            <a:r>
              <a:rPr lang="es-ES" sz="1600" dirty="0">
                <a:solidFill>
                  <a:schemeClr val="bg1"/>
                </a:solidFill>
                <a:latin typeface="Arial" pitchFamily="34" charset="0"/>
                <a:cs typeface="Arial" pitchFamily="34" charset="0"/>
              </a:rPr>
              <a:t>Retorno anticipado en caso de fallecimiento de un familiar de primer o secundo grado. </a:t>
            </a:r>
            <a:r>
              <a:rPr lang="es-ES" sz="1600" dirty="0" smtClean="0">
                <a:solidFill>
                  <a:schemeClr val="bg1"/>
                </a:solidFill>
                <a:latin typeface="Arial" pitchFamily="34" charset="0"/>
                <a:cs typeface="Arial" pitchFamily="34" charset="0"/>
              </a:rPr>
              <a:t>A</a:t>
            </a:r>
            <a:endParaRPr lang="es-ES" sz="1600" dirty="0">
              <a:solidFill>
                <a:schemeClr val="bg1"/>
              </a:solidFill>
              <a:latin typeface="Arial" pitchFamily="34" charset="0"/>
              <a:cs typeface="Arial" pitchFamily="34" charset="0"/>
            </a:endParaRPr>
          </a:p>
        </p:txBody>
      </p:sp>
      <p:sp>
        <p:nvSpPr>
          <p:cNvPr id="17" name="Text Box 12"/>
          <p:cNvSpPr txBox="1">
            <a:spLocks noChangeArrowheads="1"/>
          </p:cNvSpPr>
          <p:nvPr/>
        </p:nvSpPr>
        <p:spPr bwMode="auto">
          <a:xfrm>
            <a:off x="1219200" y="4063425"/>
            <a:ext cx="4419600" cy="584775"/>
          </a:xfrm>
          <a:prstGeom prst="rect">
            <a:avLst/>
          </a:prstGeom>
          <a:noFill/>
          <a:ln w="9525">
            <a:noFill/>
            <a:miter lim="800000"/>
            <a:headEnd/>
            <a:tailEnd/>
          </a:ln>
        </p:spPr>
        <p:txBody>
          <a:bodyPr wrap="square">
            <a:spAutoFit/>
          </a:bodyPr>
          <a:lstStyle/>
          <a:p>
            <a:pPr marL="93663" indent="-93663" algn="just">
              <a:spcBef>
                <a:spcPct val="50000"/>
              </a:spcBef>
              <a:buFontTx/>
              <a:buChar char="•"/>
            </a:pPr>
            <a:r>
              <a:rPr lang="es-ES" sz="1600" dirty="0">
                <a:solidFill>
                  <a:schemeClr val="bg1"/>
                </a:solidFill>
                <a:latin typeface="Arial" pitchFamily="34" charset="0"/>
                <a:cs typeface="Arial" pitchFamily="34" charset="0"/>
              </a:rPr>
              <a:t>Retorno de menores en caso de fallecimiento del beneficiario </a:t>
            </a:r>
          </a:p>
        </p:txBody>
      </p:sp>
      <p:sp>
        <p:nvSpPr>
          <p:cNvPr id="18" name="Text Box 13"/>
          <p:cNvSpPr txBox="1">
            <a:spLocks noChangeArrowheads="1"/>
          </p:cNvSpPr>
          <p:nvPr/>
        </p:nvSpPr>
        <p:spPr bwMode="auto">
          <a:xfrm>
            <a:off x="533400" y="4876800"/>
            <a:ext cx="5257800" cy="1077218"/>
          </a:xfrm>
          <a:prstGeom prst="rect">
            <a:avLst/>
          </a:prstGeom>
          <a:noFill/>
          <a:ln w="9525">
            <a:noFill/>
            <a:miter lim="800000"/>
            <a:headEnd/>
            <a:tailEnd/>
          </a:ln>
        </p:spPr>
        <p:txBody>
          <a:bodyPr wrap="square">
            <a:spAutoFit/>
          </a:bodyPr>
          <a:lstStyle/>
          <a:p>
            <a:pPr marL="93663" indent="-93663" algn="just">
              <a:spcBef>
                <a:spcPct val="50000"/>
              </a:spcBef>
              <a:buFontTx/>
              <a:buChar char="•"/>
            </a:pPr>
            <a:r>
              <a:rPr lang="es-ES_tradnl" sz="1600" dirty="0">
                <a:solidFill>
                  <a:schemeClr val="bg1"/>
                </a:solidFill>
                <a:latin typeface="Arial" pitchFamily="34" charset="0"/>
                <a:cs typeface="Arial" pitchFamily="34" charset="0"/>
              </a:rPr>
              <a:t>Reembolso de gastos en caso de vuelo demorado o cancelado. </a:t>
            </a:r>
            <a:r>
              <a:rPr lang="es-ES" sz="1600" dirty="0">
                <a:solidFill>
                  <a:schemeClr val="bg1"/>
                </a:solidFill>
                <a:latin typeface="Arial" pitchFamily="34" charset="0"/>
                <a:cs typeface="Arial" pitchFamily="34" charset="0"/>
              </a:rPr>
              <a:t>Esta cobertura sólo rige dentro del territorio nacional y excluye el viaje de llegada a Panamá. Aplica solo en caso de demora superior a 4 horas. </a:t>
            </a:r>
          </a:p>
        </p:txBody>
      </p:sp>
      <p:sp>
        <p:nvSpPr>
          <p:cNvPr id="19" name="Text Box 17"/>
          <p:cNvSpPr txBox="1">
            <a:spLocks noChangeArrowheads="1"/>
          </p:cNvSpPr>
          <p:nvPr/>
        </p:nvSpPr>
        <p:spPr bwMode="auto">
          <a:xfrm>
            <a:off x="7239000" y="609600"/>
            <a:ext cx="2057400" cy="1200329"/>
          </a:xfrm>
          <a:prstGeom prst="rect">
            <a:avLst/>
          </a:prstGeom>
          <a:noFill/>
          <a:ln w="9525">
            <a:noFill/>
            <a:miter lim="800000"/>
            <a:headEnd/>
            <a:tailEnd/>
          </a:ln>
        </p:spPr>
        <p:txBody>
          <a:bodyPr wrap="square">
            <a:spAutoFit/>
          </a:bodyPr>
          <a:lstStyle/>
          <a:p>
            <a:pPr>
              <a:spcBef>
                <a:spcPct val="50000"/>
              </a:spcBef>
            </a:pPr>
            <a:r>
              <a:rPr lang="es-MX" sz="1600" dirty="0">
                <a:solidFill>
                  <a:schemeClr val="bg1"/>
                </a:solidFill>
                <a:latin typeface="Arial" pitchFamily="34" charset="0"/>
                <a:cs typeface="Arial" pitchFamily="34" charset="0"/>
              </a:rPr>
              <a:t>Hasta </a:t>
            </a:r>
            <a:r>
              <a:rPr lang="es-MX" sz="1600" dirty="0" smtClean="0">
                <a:solidFill>
                  <a:schemeClr val="bg1"/>
                </a:solidFill>
                <a:latin typeface="Arial" pitchFamily="34" charset="0"/>
                <a:cs typeface="Arial" pitchFamily="34" charset="0"/>
              </a:rPr>
              <a:t>B/.1200 por </a:t>
            </a:r>
            <a:r>
              <a:rPr lang="es-MX" sz="1600" dirty="0">
                <a:solidFill>
                  <a:schemeClr val="bg1"/>
                </a:solidFill>
                <a:latin typeface="Arial" pitchFamily="34" charset="0"/>
                <a:cs typeface="Arial" pitchFamily="34" charset="0"/>
              </a:rPr>
              <a:t>extravío</a:t>
            </a:r>
          </a:p>
          <a:p>
            <a:pPr>
              <a:spcBef>
                <a:spcPct val="50000"/>
              </a:spcBef>
            </a:pPr>
            <a:r>
              <a:rPr lang="es-MX" sz="1600" dirty="0">
                <a:solidFill>
                  <a:schemeClr val="bg1"/>
                </a:solidFill>
                <a:latin typeface="Arial" pitchFamily="34" charset="0"/>
                <a:cs typeface="Arial" pitchFamily="34" charset="0"/>
              </a:rPr>
              <a:t>Hasta </a:t>
            </a:r>
            <a:r>
              <a:rPr lang="es-MX" sz="1600" dirty="0" smtClean="0">
                <a:solidFill>
                  <a:schemeClr val="bg1"/>
                </a:solidFill>
                <a:latin typeface="Arial" pitchFamily="34" charset="0"/>
                <a:cs typeface="Arial" pitchFamily="34" charset="0"/>
              </a:rPr>
              <a:t>B/.200 </a:t>
            </a:r>
            <a:r>
              <a:rPr lang="es-MX" sz="1600" dirty="0">
                <a:solidFill>
                  <a:schemeClr val="bg1"/>
                </a:solidFill>
                <a:latin typeface="Arial" pitchFamily="34" charset="0"/>
                <a:cs typeface="Arial" pitchFamily="34" charset="0"/>
              </a:rPr>
              <a:t>por demora.</a:t>
            </a:r>
            <a:endParaRPr lang="es-ES" sz="1600" dirty="0">
              <a:solidFill>
                <a:schemeClr val="bg1"/>
              </a:solidFill>
              <a:latin typeface="Arial" pitchFamily="34" charset="0"/>
              <a:cs typeface="Arial" pitchFamily="34" charset="0"/>
            </a:endParaRPr>
          </a:p>
        </p:txBody>
      </p:sp>
      <p:sp>
        <p:nvSpPr>
          <p:cNvPr id="21" name="Text Box 19"/>
          <p:cNvSpPr txBox="1">
            <a:spLocks noChangeArrowheads="1"/>
          </p:cNvSpPr>
          <p:nvPr/>
        </p:nvSpPr>
        <p:spPr bwMode="auto">
          <a:xfrm>
            <a:off x="7173913" y="2057400"/>
            <a:ext cx="2808287" cy="584775"/>
          </a:xfrm>
          <a:prstGeom prst="rect">
            <a:avLst/>
          </a:prstGeom>
          <a:noFill/>
          <a:ln w="9525">
            <a:noFill/>
            <a:miter lim="800000"/>
            <a:headEnd/>
            <a:tailEnd/>
          </a:ln>
        </p:spPr>
        <p:txBody>
          <a:bodyPr>
            <a:spAutoFit/>
          </a:bodyPr>
          <a:lstStyle/>
          <a:p>
            <a:pPr>
              <a:spcBef>
                <a:spcPct val="50000"/>
              </a:spcBef>
            </a:pPr>
            <a:r>
              <a:rPr lang="es-ES" sz="1600" dirty="0">
                <a:solidFill>
                  <a:schemeClr val="bg1"/>
                </a:solidFill>
                <a:latin typeface="Arial" pitchFamily="34" charset="0"/>
                <a:cs typeface="Arial" pitchFamily="34" charset="0"/>
              </a:rPr>
              <a:t>Boleto Aéreo Clase Económica </a:t>
            </a:r>
          </a:p>
        </p:txBody>
      </p:sp>
      <p:sp>
        <p:nvSpPr>
          <p:cNvPr id="22" name="Text Box 20"/>
          <p:cNvSpPr txBox="1">
            <a:spLocks noChangeArrowheads="1"/>
          </p:cNvSpPr>
          <p:nvPr/>
        </p:nvSpPr>
        <p:spPr bwMode="auto">
          <a:xfrm>
            <a:off x="7173913" y="3048000"/>
            <a:ext cx="2808287" cy="646331"/>
          </a:xfrm>
          <a:prstGeom prst="rect">
            <a:avLst/>
          </a:prstGeom>
          <a:noFill/>
          <a:ln w="9525">
            <a:noFill/>
            <a:miter lim="800000"/>
            <a:headEnd/>
            <a:tailEnd/>
          </a:ln>
        </p:spPr>
        <p:txBody>
          <a:bodyPr>
            <a:spAutoFit/>
          </a:bodyPr>
          <a:lstStyle/>
          <a:p>
            <a:pPr>
              <a:spcBef>
                <a:spcPct val="50000"/>
              </a:spcBef>
            </a:pPr>
            <a:r>
              <a:rPr lang="es-ES" sz="1600" dirty="0">
                <a:solidFill>
                  <a:schemeClr val="bg1"/>
                </a:solidFill>
                <a:latin typeface="Arial" pitchFamily="34" charset="0"/>
                <a:cs typeface="Arial" pitchFamily="34" charset="0"/>
              </a:rPr>
              <a:t>Boleto Aéreo Clase Económica</a:t>
            </a:r>
            <a:r>
              <a:rPr lang="es-ES" sz="2000" dirty="0">
                <a:solidFill>
                  <a:schemeClr val="bg1"/>
                </a:solidFill>
                <a:latin typeface="Arial" pitchFamily="34" charset="0"/>
                <a:cs typeface="Arial" pitchFamily="34" charset="0"/>
              </a:rPr>
              <a:t> </a:t>
            </a:r>
          </a:p>
        </p:txBody>
      </p:sp>
      <p:sp>
        <p:nvSpPr>
          <p:cNvPr id="23" name="Text Box 21"/>
          <p:cNvSpPr txBox="1">
            <a:spLocks noChangeArrowheads="1"/>
          </p:cNvSpPr>
          <p:nvPr/>
        </p:nvSpPr>
        <p:spPr bwMode="auto">
          <a:xfrm>
            <a:off x="7169150" y="3886200"/>
            <a:ext cx="2736850" cy="646331"/>
          </a:xfrm>
          <a:prstGeom prst="rect">
            <a:avLst/>
          </a:prstGeom>
          <a:noFill/>
          <a:ln w="9525">
            <a:noFill/>
            <a:miter lim="800000"/>
            <a:headEnd/>
            <a:tailEnd/>
          </a:ln>
        </p:spPr>
        <p:txBody>
          <a:bodyPr>
            <a:spAutoFit/>
          </a:bodyPr>
          <a:lstStyle/>
          <a:p>
            <a:pPr>
              <a:spcBef>
                <a:spcPct val="50000"/>
              </a:spcBef>
            </a:pPr>
            <a:r>
              <a:rPr lang="es-ES" sz="1600" dirty="0">
                <a:solidFill>
                  <a:schemeClr val="bg1"/>
                </a:solidFill>
                <a:latin typeface="Arial" pitchFamily="34" charset="0"/>
                <a:cs typeface="Arial" pitchFamily="34" charset="0"/>
              </a:rPr>
              <a:t>Boleto Aéreo Clase Económica</a:t>
            </a:r>
            <a:r>
              <a:rPr lang="es-ES" sz="2000" dirty="0">
                <a:solidFill>
                  <a:schemeClr val="bg1"/>
                </a:solidFill>
                <a:latin typeface="Arial" pitchFamily="34" charset="0"/>
                <a:cs typeface="Arial" pitchFamily="34" charset="0"/>
              </a:rPr>
              <a:t> </a:t>
            </a:r>
          </a:p>
        </p:txBody>
      </p:sp>
      <p:sp>
        <p:nvSpPr>
          <p:cNvPr id="24" name="Text Box 22"/>
          <p:cNvSpPr txBox="1">
            <a:spLocks noChangeArrowheads="1"/>
          </p:cNvSpPr>
          <p:nvPr/>
        </p:nvSpPr>
        <p:spPr bwMode="auto">
          <a:xfrm>
            <a:off x="7162800" y="4876800"/>
            <a:ext cx="1295400" cy="338554"/>
          </a:xfrm>
          <a:prstGeom prst="rect">
            <a:avLst/>
          </a:prstGeom>
          <a:noFill/>
          <a:ln w="9525">
            <a:noFill/>
            <a:miter lim="800000"/>
            <a:headEnd/>
            <a:tailEnd/>
          </a:ln>
        </p:spPr>
        <p:txBody>
          <a:bodyPr>
            <a:spAutoFit/>
          </a:bodyPr>
          <a:lstStyle/>
          <a:p>
            <a:pPr>
              <a:spcBef>
                <a:spcPct val="50000"/>
              </a:spcBef>
            </a:pPr>
            <a:r>
              <a:rPr lang="es-ES" sz="1600" dirty="0" smtClean="0">
                <a:solidFill>
                  <a:schemeClr val="bg1"/>
                </a:solidFill>
                <a:latin typeface="Arial" pitchFamily="34" charset="0"/>
                <a:cs typeface="Arial" pitchFamily="34" charset="0"/>
              </a:rPr>
              <a:t>B/. 150.00 </a:t>
            </a:r>
            <a:endParaRPr lang="es-ES" sz="1600" dirty="0">
              <a:solidFill>
                <a:schemeClr val="bg1"/>
              </a:solidFill>
              <a:latin typeface="Arial" pitchFamily="34" charset="0"/>
              <a:cs typeface="Arial" pitchFamily="34" charset="0"/>
            </a:endParaRPr>
          </a:p>
        </p:txBody>
      </p:sp>
      <p:pic>
        <p:nvPicPr>
          <p:cNvPr id="20" name="Picture 19" descr="LOGO.jpg"/>
          <p:cNvPicPr/>
          <p:nvPr/>
        </p:nvPicPr>
        <p:blipFill>
          <a:blip r:embed="rId2" cstate="print"/>
          <a:stretch>
            <a:fillRect/>
          </a:stretch>
        </p:blipFill>
        <p:spPr>
          <a:xfrm>
            <a:off x="76200" y="855937"/>
            <a:ext cx="2286000" cy="1752600"/>
          </a:xfrm>
          <a:prstGeom prst="rect">
            <a:avLst/>
          </a:prstGeom>
        </p:spPr>
      </p:pic>
      <p:pic>
        <p:nvPicPr>
          <p:cNvPr id="14" name="Picture 7"/>
          <p:cNvPicPr>
            <a:picLocks noChangeAspect="1"/>
          </p:cNvPicPr>
          <p:nvPr/>
        </p:nvPicPr>
        <p:blipFill>
          <a:blip r:embed="rId3" cstate="print"/>
          <a:stretch>
            <a:fillRect/>
          </a:stretch>
        </p:blipFill>
        <p:spPr>
          <a:xfrm>
            <a:off x="539552" y="6165304"/>
            <a:ext cx="1872208" cy="442522"/>
          </a:xfrm>
          <a:prstGeom prst="rect">
            <a:avLst/>
          </a:prstGeom>
        </p:spPr>
      </p:pic>
    </p:spTree>
    <p:extLst>
      <p:ext uri="{BB962C8B-B14F-4D97-AF65-F5344CB8AC3E}">
        <p14:creationId xmlns:p14="http://schemas.microsoft.com/office/powerpoint/2010/main" val="228144947"/>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rot="5400000">
            <a:off x="-956469" y="956468"/>
            <a:ext cx="5229225" cy="3316288"/>
          </a:xfrm>
          <a:prstGeom prst="rtTriangle">
            <a:avLst/>
          </a:prstGeom>
          <a:gradFill rotWithShape="1">
            <a:gsLst>
              <a:gs pos="0">
                <a:srgbClr val="7F7F7F"/>
              </a:gs>
              <a:gs pos="100000">
                <a:srgbClr val="7F7F7F">
                  <a:gamma/>
                  <a:shade val="46275"/>
                  <a:invGamma/>
                </a:srgbClr>
              </a:gs>
            </a:gsLst>
            <a:path path="rect">
              <a:fillToRect l="100000" t="10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114800" y="609600"/>
            <a:ext cx="3733800" cy="461665"/>
          </a:xfrm>
          <a:prstGeom prst="rect">
            <a:avLst/>
          </a:prstGeom>
          <a:noFill/>
        </p:spPr>
        <p:txBody>
          <a:bodyPr wrap="square" rtlCol="0">
            <a:spAutoFit/>
          </a:bodyPr>
          <a:lstStyle/>
          <a:p>
            <a:pPr algn="ctr"/>
            <a:r>
              <a:rPr lang="es-PA" sz="2400" b="1" dirty="0" smtClean="0">
                <a:solidFill>
                  <a:schemeClr val="bg1"/>
                </a:solidFill>
                <a:latin typeface="Arial" pitchFamily="34" charset="0"/>
                <a:cs typeface="Arial" pitchFamily="34" charset="0"/>
              </a:rPr>
              <a:t>IMPORTANTE</a:t>
            </a:r>
            <a:endParaRPr lang="en-US" sz="2400" b="1" dirty="0">
              <a:solidFill>
                <a:schemeClr val="bg1"/>
              </a:solidFill>
              <a:latin typeface="Arial" pitchFamily="34" charset="0"/>
              <a:cs typeface="Arial" pitchFamily="34" charset="0"/>
            </a:endParaRPr>
          </a:p>
        </p:txBody>
      </p:sp>
      <p:sp>
        <p:nvSpPr>
          <p:cNvPr id="7" name="TextBox 6"/>
          <p:cNvSpPr txBox="1"/>
          <p:nvPr/>
        </p:nvSpPr>
        <p:spPr>
          <a:xfrm>
            <a:off x="2514600" y="1524000"/>
            <a:ext cx="6248400" cy="923330"/>
          </a:xfrm>
          <a:prstGeom prst="rect">
            <a:avLst/>
          </a:prstGeom>
          <a:noFill/>
        </p:spPr>
        <p:txBody>
          <a:bodyPr wrap="square" rtlCol="0">
            <a:spAutoFit/>
          </a:bodyPr>
          <a:lstStyle/>
          <a:p>
            <a:r>
              <a:rPr lang="es-PA" dirty="0" smtClean="0">
                <a:solidFill>
                  <a:srgbClr val="FF0000"/>
                </a:solidFill>
                <a:latin typeface="Arial" pitchFamily="34" charset="0"/>
                <a:cs typeface="Arial" pitchFamily="34" charset="0"/>
              </a:rPr>
              <a:t>*</a:t>
            </a:r>
            <a:r>
              <a:rPr lang="es-PA" b="1" dirty="0" smtClean="0">
                <a:solidFill>
                  <a:schemeClr val="tx2">
                    <a:lumMod val="75000"/>
                  </a:schemeClr>
                </a:solidFill>
                <a:latin typeface="Arial" pitchFamily="34" charset="0"/>
                <a:cs typeface="Arial" pitchFamily="34" charset="0"/>
              </a:rPr>
              <a:t> </a:t>
            </a:r>
            <a:r>
              <a:rPr lang="es-PA" b="1" dirty="0" smtClean="0">
                <a:solidFill>
                  <a:schemeClr val="bg1"/>
                </a:solidFill>
                <a:latin typeface="Arial" pitchFamily="34" charset="0"/>
                <a:cs typeface="Arial" pitchFamily="34" charset="0"/>
              </a:rPr>
              <a:t>TODO SERVICIO DEBE SER ACTIVADO A TRAVES DE LA CENTRAL DE ALARMA DE AXA ASSISTANCE       204-9300.</a:t>
            </a:r>
            <a:endParaRPr lang="en-US" b="1" dirty="0">
              <a:solidFill>
                <a:schemeClr val="bg1"/>
              </a:solidFill>
              <a:latin typeface="Arial" pitchFamily="34" charset="0"/>
              <a:cs typeface="Arial" pitchFamily="34" charset="0"/>
            </a:endParaRPr>
          </a:p>
        </p:txBody>
      </p:sp>
      <p:sp>
        <p:nvSpPr>
          <p:cNvPr id="8" name="TextBox 7"/>
          <p:cNvSpPr txBox="1"/>
          <p:nvPr/>
        </p:nvSpPr>
        <p:spPr>
          <a:xfrm>
            <a:off x="1981200" y="2743200"/>
            <a:ext cx="6705600" cy="646331"/>
          </a:xfrm>
          <a:prstGeom prst="rect">
            <a:avLst/>
          </a:prstGeom>
          <a:noFill/>
        </p:spPr>
        <p:txBody>
          <a:bodyPr wrap="square" rtlCol="0">
            <a:spAutoFit/>
          </a:bodyPr>
          <a:lstStyle/>
          <a:p>
            <a:r>
              <a:rPr lang="es-PA" dirty="0" smtClean="0">
                <a:solidFill>
                  <a:schemeClr val="bg1"/>
                </a:solidFill>
                <a:latin typeface="Arial" pitchFamily="34" charset="0"/>
                <a:cs typeface="Arial" pitchFamily="34" charset="0"/>
              </a:rPr>
              <a:t>* </a:t>
            </a:r>
            <a:r>
              <a:rPr lang="es-PA" b="1" dirty="0" smtClean="0">
                <a:solidFill>
                  <a:schemeClr val="bg1"/>
                </a:solidFill>
                <a:latin typeface="Arial" pitchFamily="34" charset="0"/>
                <a:cs typeface="Arial" pitchFamily="34" charset="0"/>
              </a:rPr>
              <a:t>TODAS LAS COBERTURAS DE ASISTENCIA SON BAJO LA COORDINACION DE AXA ASSISTANCE.</a:t>
            </a:r>
            <a:endParaRPr lang="en-US" b="1" dirty="0">
              <a:solidFill>
                <a:schemeClr val="bg1"/>
              </a:solidFill>
              <a:latin typeface="Arial" pitchFamily="34" charset="0"/>
              <a:cs typeface="Arial" pitchFamily="34" charset="0"/>
            </a:endParaRPr>
          </a:p>
        </p:txBody>
      </p:sp>
      <p:sp>
        <p:nvSpPr>
          <p:cNvPr id="9" name="TextBox 8"/>
          <p:cNvSpPr txBox="1"/>
          <p:nvPr/>
        </p:nvSpPr>
        <p:spPr>
          <a:xfrm>
            <a:off x="1524000" y="3620869"/>
            <a:ext cx="7239000" cy="646331"/>
          </a:xfrm>
          <a:prstGeom prst="rect">
            <a:avLst/>
          </a:prstGeom>
          <a:noFill/>
        </p:spPr>
        <p:txBody>
          <a:bodyPr wrap="square" rtlCol="0">
            <a:spAutoFit/>
          </a:bodyPr>
          <a:lstStyle/>
          <a:p>
            <a:r>
              <a:rPr lang="es-PA" dirty="0" smtClean="0">
                <a:solidFill>
                  <a:srgbClr val="FF0000"/>
                </a:solidFill>
                <a:latin typeface="Arial" pitchFamily="34" charset="0"/>
                <a:cs typeface="Arial" pitchFamily="34" charset="0"/>
              </a:rPr>
              <a:t>* </a:t>
            </a:r>
            <a:r>
              <a:rPr lang="es-PA" b="1" dirty="0" smtClean="0">
                <a:solidFill>
                  <a:schemeClr val="bg1"/>
                </a:solidFill>
                <a:latin typeface="Arial" pitchFamily="34" charset="0"/>
                <a:cs typeface="Arial" pitchFamily="34" charset="0"/>
              </a:rPr>
              <a:t>LAS REPATRIACIONES DE RESTOS SON BAJO LA COORDINACION DE AXA ASSISTANCE.</a:t>
            </a:r>
            <a:endParaRPr lang="en-US" b="1" dirty="0">
              <a:solidFill>
                <a:schemeClr val="bg1"/>
              </a:solidFill>
              <a:latin typeface="Arial" pitchFamily="34" charset="0"/>
              <a:cs typeface="Arial" pitchFamily="34" charset="0"/>
            </a:endParaRPr>
          </a:p>
        </p:txBody>
      </p:sp>
      <p:sp>
        <p:nvSpPr>
          <p:cNvPr id="10" name="TextBox 9"/>
          <p:cNvSpPr txBox="1"/>
          <p:nvPr/>
        </p:nvSpPr>
        <p:spPr>
          <a:xfrm>
            <a:off x="1066800" y="4563070"/>
            <a:ext cx="7391400" cy="923330"/>
          </a:xfrm>
          <a:prstGeom prst="rect">
            <a:avLst/>
          </a:prstGeom>
          <a:noFill/>
        </p:spPr>
        <p:txBody>
          <a:bodyPr wrap="square" rtlCol="0">
            <a:spAutoFit/>
          </a:bodyPr>
          <a:lstStyle/>
          <a:p>
            <a:r>
              <a:rPr lang="es-PA" dirty="0" smtClean="0">
                <a:solidFill>
                  <a:srgbClr val="FF0000"/>
                </a:solidFill>
                <a:latin typeface="Arial" pitchFamily="34" charset="0"/>
                <a:cs typeface="Arial" pitchFamily="34" charset="0"/>
              </a:rPr>
              <a:t>* </a:t>
            </a:r>
            <a:r>
              <a:rPr lang="es-PA" b="1" dirty="0" smtClean="0">
                <a:solidFill>
                  <a:schemeClr val="bg1"/>
                </a:solidFill>
                <a:latin typeface="Arial" pitchFamily="34" charset="0"/>
                <a:cs typeface="Arial" pitchFamily="34" charset="0"/>
              </a:rPr>
              <a:t>LA ELEGIBILIDAD DENTRO DEL PROGRAMA LA DETERMINA EL SELLO DE ENTRADA A PANAMA, SIEMPRE MANTENGA EL PASAPORTE O COPIA CON USTED.</a:t>
            </a:r>
            <a:endParaRPr lang="en-US" b="1" dirty="0">
              <a:solidFill>
                <a:schemeClr val="bg1"/>
              </a:solidFill>
              <a:latin typeface="Arial" pitchFamily="34" charset="0"/>
              <a:cs typeface="Arial" pitchFamily="34" charset="0"/>
            </a:endParaRPr>
          </a:p>
        </p:txBody>
      </p:sp>
      <p:cxnSp>
        <p:nvCxnSpPr>
          <p:cNvPr id="13" name="Straight Connector 12"/>
          <p:cNvCxnSpPr/>
          <p:nvPr/>
        </p:nvCxnSpPr>
        <p:spPr>
          <a:xfrm>
            <a:off x="5029200" y="990600"/>
            <a:ext cx="1905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descr="LOGO.jpg"/>
          <p:cNvPicPr/>
          <p:nvPr/>
        </p:nvPicPr>
        <p:blipFill>
          <a:blip r:embed="rId2" cstate="print"/>
          <a:stretch>
            <a:fillRect/>
          </a:stretch>
        </p:blipFill>
        <p:spPr>
          <a:xfrm>
            <a:off x="0" y="934134"/>
            <a:ext cx="2195736" cy="1577728"/>
          </a:xfrm>
          <a:prstGeom prst="rect">
            <a:avLst/>
          </a:prstGeom>
        </p:spPr>
      </p:pic>
      <p:pic>
        <p:nvPicPr>
          <p:cNvPr id="12" name="Picture 7"/>
          <p:cNvPicPr>
            <a:picLocks noChangeAspect="1"/>
          </p:cNvPicPr>
          <p:nvPr/>
        </p:nvPicPr>
        <p:blipFill>
          <a:blip r:embed="rId3" cstate="print"/>
          <a:stretch>
            <a:fillRect/>
          </a:stretch>
        </p:blipFill>
        <p:spPr>
          <a:xfrm>
            <a:off x="539552" y="6165304"/>
            <a:ext cx="1872208" cy="442522"/>
          </a:xfrm>
          <a:prstGeom prst="rect">
            <a:avLst/>
          </a:prstGeom>
        </p:spPr>
      </p:pic>
    </p:spTree>
    <p:extLst>
      <p:ext uri="{BB962C8B-B14F-4D97-AF65-F5344CB8AC3E}">
        <p14:creationId xmlns:p14="http://schemas.microsoft.com/office/powerpoint/2010/main" val="46005123"/>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428625" y="571500"/>
            <a:ext cx="66421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s-PA" sz="2400" dirty="0">
                <a:solidFill>
                  <a:schemeClr val="bg1"/>
                </a:solidFill>
                <a:latin typeface="Lucida Grande" charset="0"/>
                <a:ea typeface="Lucida Grande" charset="0"/>
                <a:cs typeface="Lucida Grande" charset="0"/>
                <a:sym typeface="Lucida Grande" charset="0"/>
              </a:rPr>
              <a:t>¿</a:t>
            </a:r>
            <a:r>
              <a:rPr lang="es-PA" altLang="es-PA" sz="2400" dirty="0">
                <a:solidFill>
                  <a:schemeClr val="bg1"/>
                </a:solidFill>
                <a:latin typeface="Lucida Grande" charset="0"/>
                <a:ea typeface="Lucida Grande" charset="0"/>
                <a:cs typeface="Lucida Grande" charset="0"/>
                <a:sym typeface="Lucida Grande" charset="0"/>
              </a:rPr>
              <a:t>Por qué es importante el tema de seguridad en la industria turística? Conclusión:</a:t>
            </a:r>
          </a:p>
          <a:p>
            <a:pPr algn="l" eaLnBrk="1" hangingPunct="1"/>
            <a:endParaRPr lang="es-PA" altLang="es-PA" dirty="0">
              <a:solidFill>
                <a:schemeClr val="bg1"/>
              </a:solidFill>
              <a:latin typeface="Lucida Grande" charset="0"/>
              <a:ea typeface="Lucida Grande" charset="0"/>
              <a:cs typeface="Lucida Grande" charset="0"/>
              <a:sym typeface="Lucida Grande" charset="0"/>
            </a:endParaRPr>
          </a:p>
          <a:p>
            <a:pPr algn="l" eaLnBrk="1" hangingPunct="1">
              <a:buClr>
                <a:srgbClr val="003DCC"/>
              </a:buClr>
              <a:buSzPct val="90000"/>
              <a:buFont typeface="Lucida Grande" charset="0"/>
              <a:buChar char="•"/>
            </a:pPr>
            <a:r>
              <a:rPr lang="es-PA" altLang="es-PA" sz="2400" b="1" dirty="0">
                <a:solidFill>
                  <a:schemeClr val="bg1"/>
                </a:solidFill>
                <a:latin typeface="Lucida Grande" charset="0"/>
                <a:ea typeface="Lucida Grande" charset="0"/>
                <a:cs typeface="Lucida Grande" charset="0"/>
                <a:sym typeface="Lucida Grande" charset="0"/>
              </a:rPr>
              <a:t> </a:t>
            </a:r>
            <a:r>
              <a:rPr lang="es-PA" altLang="es-PA" sz="2400" dirty="0">
                <a:solidFill>
                  <a:schemeClr val="bg1"/>
                </a:solidFill>
                <a:latin typeface="Lucida Grande" charset="0"/>
                <a:ea typeface="Lucida Grande" charset="0"/>
                <a:cs typeface="Lucida Grande" charset="0"/>
                <a:sym typeface="Lucida Grande" charset="0"/>
              </a:rPr>
              <a:t>Porque es necesario garantizar la sostenibilidad de sus beneficios.</a:t>
            </a:r>
          </a:p>
          <a:p>
            <a:pPr algn="l" eaLnBrk="1" hangingPunct="1">
              <a:buClr>
                <a:srgbClr val="003DCC"/>
              </a:buClr>
              <a:buSzPct val="90000"/>
              <a:buFont typeface="Lucida Grande" charset="0"/>
              <a:buChar char="•"/>
            </a:pPr>
            <a:endParaRPr lang="es-PA" altLang="es-PA" sz="2400" dirty="0">
              <a:solidFill>
                <a:schemeClr val="bg1"/>
              </a:solidFill>
              <a:latin typeface="Lucida Grande" charset="0"/>
              <a:ea typeface="Lucida Grande" charset="0"/>
              <a:cs typeface="Lucida Grande" charset="0"/>
              <a:sym typeface="Lucida Grande" charset="0"/>
            </a:endParaRPr>
          </a:p>
          <a:p>
            <a:pPr algn="l" eaLnBrk="1" hangingPunct="1">
              <a:buClr>
                <a:srgbClr val="003DCC"/>
              </a:buClr>
              <a:buSzPct val="90000"/>
              <a:buFont typeface="Lucida Grande" charset="0"/>
              <a:buChar char="•"/>
            </a:pPr>
            <a:r>
              <a:rPr lang="es-PA" altLang="es-PA" sz="2400" dirty="0">
                <a:solidFill>
                  <a:schemeClr val="bg1"/>
                </a:solidFill>
                <a:latin typeface="Lucida Grande" charset="0"/>
                <a:ea typeface="Lucida Grande" charset="0"/>
                <a:cs typeface="Lucida Grande" charset="0"/>
                <a:sym typeface="Lucida Grande" charset="0"/>
              </a:rPr>
              <a:t> Porque en la percepción de los turistas, la seguridad es un tema prioritario</a:t>
            </a:r>
          </a:p>
          <a:p>
            <a:pPr algn="l" eaLnBrk="1" hangingPunct="1">
              <a:buClr>
                <a:srgbClr val="003DCC"/>
              </a:buClr>
              <a:buSzPct val="90000"/>
              <a:buFont typeface="Lucida Grande" charset="0"/>
              <a:buChar char="•"/>
            </a:pPr>
            <a:endParaRPr lang="es-PA" altLang="es-PA" sz="2400" dirty="0">
              <a:solidFill>
                <a:schemeClr val="bg1"/>
              </a:solidFill>
              <a:latin typeface="Lucida Grande" charset="0"/>
              <a:ea typeface="Lucida Grande" charset="0"/>
              <a:cs typeface="Lucida Grande" charset="0"/>
              <a:sym typeface="Lucida Grande" charset="0"/>
            </a:endParaRPr>
          </a:p>
          <a:p>
            <a:pPr algn="l" eaLnBrk="1" hangingPunct="1">
              <a:buClr>
                <a:srgbClr val="003DCC"/>
              </a:buClr>
              <a:buSzPct val="90000"/>
              <a:buFont typeface="Lucida Grande" charset="0"/>
              <a:buChar char="•"/>
            </a:pPr>
            <a:r>
              <a:rPr lang="es-PA" altLang="es-PA" sz="2400" dirty="0">
                <a:solidFill>
                  <a:schemeClr val="bg1"/>
                </a:solidFill>
                <a:latin typeface="Lucida Grande" charset="0"/>
                <a:ea typeface="Lucida Grande" charset="0"/>
                <a:cs typeface="Lucida Grande" charset="0"/>
                <a:sym typeface="Lucida Grande" charset="0"/>
              </a:rPr>
              <a:t>Porque nuestra propuesta va </a:t>
            </a:r>
            <a:r>
              <a:rPr lang="es-PA" altLang="es-PA" sz="2400" dirty="0" smtClean="0">
                <a:solidFill>
                  <a:schemeClr val="bg1"/>
                </a:solidFill>
                <a:latin typeface="Lucida Grande" charset="0"/>
                <a:ea typeface="Lucida Grande" charset="0"/>
                <a:cs typeface="Lucida Grande" charset="0"/>
                <a:sym typeface="Lucida Grande" charset="0"/>
              </a:rPr>
              <a:t>enfocada a la </a:t>
            </a:r>
            <a:r>
              <a:rPr lang="es-PA" altLang="es-PA" sz="2400" dirty="0">
                <a:solidFill>
                  <a:schemeClr val="bg1"/>
                </a:solidFill>
                <a:latin typeface="Lucida Grande" charset="0"/>
                <a:ea typeface="Lucida Grande" charset="0"/>
                <a:cs typeface="Lucida Grande" charset="0"/>
                <a:sym typeface="Lucida Grande" charset="0"/>
              </a:rPr>
              <a:t>protección del 10 </a:t>
            </a:r>
            <a:r>
              <a:rPr lang="es-PA" altLang="es-PA" sz="2400" dirty="0" smtClean="0">
                <a:solidFill>
                  <a:schemeClr val="bg1"/>
                </a:solidFill>
                <a:latin typeface="Lucida Grande" charset="0"/>
                <a:ea typeface="Lucida Grande" charset="0"/>
                <a:cs typeface="Lucida Grande" charset="0"/>
                <a:sym typeface="Lucida Grande" charset="0"/>
              </a:rPr>
              <a:t>% </a:t>
            </a:r>
            <a:r>
              <a:rPr lang="es-PA" altLang="es-PA" sz="2400" dirty="0">
                <a:solidFill>
                  <a:schemeClr val="bg1"/>
                </a:solidFill>
                <a:latin typeface="Lucida Grande" charset="0"/>
                <a:ea typeface="Lucida Grande" charset="0"/>
                <a:cs typeface="Lucida Grande" charset="0"/>
                <a:sym typeface="Lucida Grande" charset="0"/>
              </a:rPr>
              <a:t>del PIB, del cual se </a:t>
            </a:r>
            <a:r>
              <a:rPr lang="es-PA" altLang="es-PA" sz="2400" dirty="0" smtClean="0">
                <a:solidFill>
                  <a:schemeClr val="bg1"/>
                </a:solidFill>
                <a:latin typeface="Lucida Grande" charset="0"/>
                <a:ea typeface="Lucida Grande" charset="0"/>
                <a:cs typeface="Lucida Grande" charset="0"/>
                <a:sym typeface="Lucida Grande" charset="0"/>
              </a:rPr>
              <a:t>desprenden </a:t>
            </a:r>
            <a:r>
              <a:rPr lang="es-PA" altLang="es-PA" sz="2400" dirty="0">
                <a:solidFill>
                  <a:schemeClr val="bg1"/>
                </a:solidFill>
                <a:latin typeface="Lucida Grande" charset="0"/>
                <a:ea typeface="Lucida Grande" charset="0"/>
                <a:cs typeface="Lucida Grande" charset="0"/>
                <a:sym typeface="Lucida Grande" charset="0"/>
              </a:rPr>
              <a:t>inversiones hacia amplios sectores de la sociedad </a:t>
            </a:r>
            <a:r>
              <a:rPr lang="es-PA" altLang="es-PA" sz="2400" dirty="0" smtClean="0">
                <a:solidFill>
                  <a:schemeClr val="bg1"/>
                </a:solidFill>
                <a:latin typeface="Lucida Grande" charset="0"/>
                <a:ea typeface="Lucida Grande" charset="0"/>
                <a:cs typeface="Lucida Grande" charset="0"/>
                <a:sym typeface="Lucida Grande" charset="0"/>
              </a:rPr>
              <a:t>.  </a:t>
            </a:r>
            <a:endParaRPr lang="es-PA" altLang="es-PA" sz="2400" dirty="0">
              <a:solidFill>
                <a:schemeClr val="bg1"/>
              </a:solidFill>
              <a:latin typeface="Lucida Grande" charset="0"/>
              <a:ea typeface="Lucida Grande" charset="0"/>
              <a:cs typeface="Lucida Grande" charset="0"/>
              <a:sym typeface="Lucida Grande" charset="0"/>
            </a:endParaRPr>
          </a:p>
          <a:p>
            <a:pPr algn="l" eaLnBrk="1" hangingPunct="1">
              <a:buClr>
                <a:srgbClr val="003DCC"/>
              </a:buClr>
              <a:buSzPct val="90000"/>
              <a:buFont typeface="Lucida Grande" charset="0"/>
              <a:buChar char="•"/>
            </a:pPr>
            <a:endParaRPr lang="en-US" altLang="es-PA" sz="2400" dirty="0">
              <a:solidFill>
                <a:schemeClr val="bg1"/>
              </a:solidFill>
              <a:latin typeface="Lucida Grande" charset="0"/>
              <a:ea typeface="Lucida Grande" charset="0"/>
              <a:cs typeface="Lucida Grande" charset="0"/>
              <a:sym typeface="Lucida Grande" charset="0"/>
            </a:endParaRPr>
          </a:p>
          <a:p>
            <a:pPr algn="l" eaLnBrk="1" hangingPunct="1">
              <a:buClr>
                <a:srgbClr val="003DCC"/>
              </a:buClr>
              <a:buSzPct val="90000"/>
            </a:pPr>
            <a:endParaRPr lang="en-US" altLang="es-PA" sz="2400" b="1" dirty="0">
              <a:solidFill>
                <a:schemeClr val="bg1"/>
              </a:solidFill>
              <a:latin typeface="Lucida Grande" charset="0"/>
              <a:ea typeface="Lucida Grande" charset="0"/>
              <a:cs typeface="Lucida Grande" charset="0"/>
              <a:sym typeface="Lucida Grande" charset="0"/>
            </a:endParaRPr>
          </a:p>
        </p:txBody>
      </p:sp>
      <p:sp>
        <p:nvSpPr>
          <p:cNvPr id="3" name="Rectangle 1"/>
          <p:cNvSpPr>
            <a:spLocks/>
          </p:cNvSpPr>
          <p:nvPr/>
        </p:nvSpPr>
        <p:spPr bwMode="auto">
          <a:xfrm>
            <a:off x="357188" y="4000500"/>
            <a:ext cx="5326062" cy="1274763"/>
          </a:xfrm>
          <a:prstGeom prst="rect">
            <a:avLst/>
          </a:prstGeom>
          <a:noFill/>
          <a:ln w="9525" cap="flat">
            <a:noFill/>
            <a:round/>
            <a:headEnd type="none" w="med" len="med"/>
            <a:tailEnd type="none" w="med" len="med"/>
          </a:ln>
          <a:effectLst>
            <a:outerShdw dist="228599" dir="2700000" algn="ctr" rotWithShape="0">
              <a:schemeClr val="bg2">
                <a:alpha val="29999"/>
              </a:schemeClr>
            </a:outerShdw>
          </a:effectLst>
        </p:spPr>
        <p:txBody>
          <a:bodyPr lIns="0" tIns="0" rIns="0" bIns="0"/>
          <a:lstStyle/>
          <a:p>
            <a:pPr algn="l">
              <a:spcBef>
                <a:spcPts val="1200"/>
              </a:spcBef>
              <a:defRPr/>
            </a:pPr>
            <a:endParaRPr lang="en-US" sz="2400" b="1" dirty="0">
              <a:solidFill>
                <a:schemeClr val="tx1"/>
              </a:solidFill>
              <a:latin typeface="Lucida Grande" charset="0"/>
              <a:ea typeface="Lucida Grande" charset="0"/>
              <a:cs typeface="Lucida Grande" charset="0"/>
              <a:sym typeface="Lucida Grande" charset="0"/>
            </a:endParaRPr>
          </a:p>
        </p:txBody>
      </p:sp>
      <p:pic>
        <p:nvPicPr>
          <p:cNvPr id="4" name="Picture 7"/>
          <p:cNvPicPr>
            <a:picLocks noChangeAspect="1"/>
          </p:cNvPicPr>
          <p:nvPr/>
        </p:nvPicPr>
        <p:blipFill>
          <a:blip r:embed="rId2" cstate="print"/>
          <a:stretch>
            <a:fillRect/>
          </a:stretch>
        </p:blipFill>
        <p:spPr>
          <a:xfrm>
            <a:off x="539552" y="6165304"/>
            <a:ext cx="1872208" cy="442522"/>
          </a:xfrm>
          <a:prstGeom prst="rect">
            <a:avLst/>
          </a:prstGeom>
        </p:spPr>
      </p:pic>
    </p:spTree>
    <p:extLst>
      <p:ext uri="{BB962C8B-B14F-4D97-AF65-F5344CB8AC3E}">
        <p14:creationId xmlns:p14="http://schemas.microsoft.com/office/powerpoint/2010/main" val="3360959483"/>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Cinta Costera.jpg"/>
          <p:cNvPicPr>
            <a:picLocks noChangeAspect="1"/>
          </p:cNvPicPr>
          <p:nvPr/>
        </p:nvPicPr>
        <p:blipFill>
          <a:blip r:embed="rId3" cstate="print">
            <a:duotone>
              <a:prstClr val="black"/>
              <a:schemeClr val="accent1">
                <a:tint val="45000"/>
                <a:satMod val="400000"/>
              </a:schemeClr>
            </a:duotone>
          </a:blip>
          <a:stretch>
            <a:fillRect/>
          </a:stretch>
        </p:blipFill>
        <p:spPr>
          <a:xfrm>
            <a:off x="-540568" y="404664"/>
            <a:ext cx="9144000" cy="4680520"/>
          </a:xfrm>
          <a:prstGeom prst="rect">
            <a:avLst/>
          </a:prstGeom>
          <a:ln>
            <a:solidFill>
              <a:schemeClr val="tx1">
                <a:lumMod val="50000"/>
                <a:lumOff val="50000"/>
              </a:schemeClr>
            </a:solidFill>
          </a:ln>
          <a:effectLst>
            <a:outerShdw blurRad="50800" dist="38100" dir="16200000" rotWithShape="0">
              <a:prstClr val="black">
                <a:alpha val="40000"/>
              </a:prst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idx="4294967295"/>
          </p:nvPr>
        </p:nvSpPr>
        <p:spPr>
          <a:xfrm>
            <a:off x="548457" y="2160587"/>
            <a:ext cx="8229600" cy="4525963"/>
          </a:xfrm>
          <a:effectLst>
            <a:outerShdw dist="228599" dir="2700000" algn="ctr" rotWithShape="0">
              <a:schemeClr val="bg2">
                <a:alpha val="50000"/>
              </a:schemeClr>
            </a:outerShdw>
          </a:effectLst>
        </p:spPr>
        <p:txBody>
          <a:bodyPr rtlCol="0">
            <a:normAutofit/>
          </a:bodyPr>
          <a:lstStyle/>
          <a:p>
            <a:pPr marL="0" indent="0" algn="ctr" eaLnBrk="1" fontAlgn="auto" hangingPunct="1">
              <a:spcAft>
                <a:spcPts val="0"/>
              </a:spcAft>
              <a:buFont typeface="Gill Sans" charset="0"/>
              <a:buNone/>
              <a:defRPr/>
            </a:pPr>
            <a:r>
              <a:rPr lang="en-US"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Lucida Grande" charset="0"/>
                <a:ea typeface="ヒラギノ角ゴ ProN W6" charset="0"/>
                <a:cs typeface="ヒラギノ角ゴ ProN W6" charset="0"/>
                <a:sym typeface="Lucida Grande" charset="0"/>
              </a:rPr>
              <a:t>Gracias</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charset="0"/>
                <a:ea typeface="ヒラギノ角ゴ ProN W6" charset="0"/>
                <a:cs typeface="ヒラギノ角ゴ ProN W6" charset="0"/>
                <a:sym typeface="Lucida Grande" charset="0"/>
              </a:rPr>
              <a:t> </a:t>
            </a:r>
          </a:p>
          <a:p>
            <a:pPr marL="0" indent="0" algn="ctr" eaLnBrk="1" fontAlgn="auto" hangingPunct="1">
              <a:spcAft>
                <a:spcPts val="0"/>
              </a:spcAft>
              <a:buFont typeface="Gill Sans" charset="0"/>
              <a:buNone/>
              <a:defRPr/>
            </a:pPr>
            <a:endPar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charset="0"/>
              <a:ea typeface="ヒラギノ角ゴ ProN W6" charset="0"/>
              <a:cs typeface="ヒラギノ角ゴ ProN W6" charset="0"/>
              <a:sym typeface="Lucida Grande" charset="0"/>
            </a:endParaRPr>
          </a:p>
        </p:txBody>
      </p:sp>
      <p:pic>
        <p:nvPicPr>
          <p:cNvPr id="32771" name="9 Imagen"/>
          <p:cNvPicPr>
            <a:picLocks noChangeAspect="1"/>
          </p:cNvPicPr>
          <p:nvPr/>
        </p:nvPicPr>
        <p:blipFill>
          <a:blip r:embed="rId4" cstate="print"/>
          <a:srcRect/>
          <a:stretch>
            <a:fillRect/>
          </a:stretch>
        </p:blipFill>
        <p:spPr bwMode="auto">
          <a:xfrm>
            <a:off x="6588125" y="5876925"/>
            <a:ext cx="720725" cy="720725"/>
          </a:xfrm>
          <a:prstGeom prst="rect">
            <a:avLst/>
          </a:prstGeom>
          <a:noFill/>
          <a:ln w="9525">
            <a:noFill/>
            <a:miter lim="800000"/>
            <a:headEnd/>
            <a:tailEnd/>
          </a:ln>
        </p:spPr>
      </p:pic>
      <p:pic>
        <p:nvPicPr>
          <p:cNvPr id="5" name="Picture 7"/>
          <p:cNvPicPr>
            <a:picLocks noChangeAspect="1"/>
          </p:cNvPicPr>
          <p:nvPr/>
        </p:nvPicPr>
        <p:blipFill>
          <a:blip r:embed="rId5" cstate="print"/>
          <a:stretch>
            <a:fillRect/>
          </a:stretch>
        </p:blipFill>
        <p:spPr>
          <a:xfrm>
            <a:off x="539552" y="6165304"/>
            <a:ext cx="1872208" cy="442522"/>
          </a:xfrm>
          <a:prstGeom prst="rect">
            <a:avLst/>
          </a:prstGeom>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descr="Bocas del toro.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52234" y="1480223"/>
            <a:ext cx="5796136" cy="4347102"/>
          </a:xfrm>
          <a:prstGeom prst="rect">
            <a:avLst/>
          </a:prstGeom>
        </p:spPr>
      </p:pic>
      <p:sp>
        <p:nvSpPr>
          <p:cNvPr id="10" name="Rectángulo 9"/>
          <p:cNvSpPr>
            <a:spLocks noChangeArrowheads="1"/>
          </p:cNvSpPr>
          <p:nvPr/>
        </p:nvSpPr>
        <p:spPr bwMode="auto">
          <a:xfrm>
            <a:off x="179512" y="263311"/>
            <a:ext cx="8588696" cy="1205493"/>
          </a:xfrm>
          <a:prstGeom prst="rect">
            <a:avLst/>
          </a:prstGeom>
          <a:solidFill>
            <a:srgbClr val="968995">
              <a:alpha val="23137"/>
            </a:srgbClr>
          </a:solidFill>
          <a:ln w="9525">
            <a:solidFill>
              <a:schemeClr val="bg1"/>
            </a:solidFill>
            <a:miter lim="800000"/>
            <a:headEnd/>
            <a:tailEnd/>
          </a:ln>
          <a:effectLst>
            <a:outerShdw dist="23000" dir="5400000" rotWithShape="0">
              <a:srgbClr val="808080">
                <a:alpha val="34999"/>
              </a:srgbClr>
            </a:outerShdw>
          </a:effectLst>
        </p:spPr>
        <p:txBody>
          <a:bodyPr anchor="ctr"/>
          <a:lstStyle/>
          <a:p>
            <a:pPr algn="ctr">
              <a:defRPr/>
            </a:pPr>
            <a:endParaRPr lang="es-ES_tradnl" sz="1800">
              <a:solidFill>
                <a:schemeClr val="lt1"/>
              </a:solidFill>
              <a:latin typeface="+mn-lt"/>
              <a:ea typeface="+mn-ea"/>
            </a:endParaRPr>
          </a:p>
        </p:txBody>
      </p:sp>
      <p:sp>
        <p:nvSpPr>
          <p:cNvPr id="19461" name="Título 1"/>
          <p:cNvSpPr>
            <a:spLocks noGrp="1"/>
          </p:cNvSpPr>
          <p:nvPr>
            <p:ph type="title"/>
          </p:nvPr>
        </p:nvSpPr>
        <p:spPr>
          <a:xfrm>
            <a:off x="179512" y="263311"/>
            <a:ext cx="8964488" cy="1167113"/>
          </a:xfrm>
        </p:spPr>
        <p:txBody>
          <a:bodyPr/>
          <a:lstStyle/>
          <a:p>
            <a:pPr>
              <a:defRPr/>
            </a:pPr>
            <a:r>
              <a:rPr lang="es-ES_tradnl" dirty="0" smtClean="0">
                <a:solidFill>
                  <a:schemeClr val="bg1"/>
                </a:solidFill>
                <a:ea typeface="ＭＳ Ｐゴシック" charset="-128"/>
              </a:rPr>
              <a:t>Algunos datos </a:t>
            </a:r>
            <a:r>
              <a:rPr lang="es-ES_tradnl" smtClean="0">
                <a:solidFill>
                  <a:schemeClr val="bg1"/>
                </a:solidFill>
                <a:ea typeface="ＭＳ Ｐゴシック" charset="-128"/>
              </a:rPr>
              <a:t>a considerar:</a:t>
            </a:r>
            <a:r>
              <a:rPr lang="es-ES_tradnl" dirty="0" smtClean="0">
                <a:solidFill>
                  <a:schemeClr val="bg1"/>
                </a:solidFill>
                <a:ea typeface="ＭＳ Ｐゴシック" charset="-128"/>
              </a:rPr>
              <a:t/>
            </a:r>
            <a:br>
              <a:rPr lang="es-ES_tradnl" dirty="0" smtClean="0">
                <a:solidFill>
                  <a:schemeClr val="bg1"/>
                </a:solidFill>
                <a:ea typeface="ＭＳ Ｐゴシック" charset="-128"/>
              </a:rPr>
            </a:br>
            <a:r>
              <a:rPr lang="es-ES_tradnl" dirty="0" smtClean="0">
                <a:solidFill>
                  <a:schemeClr val="bg1"/>
                </a:solidFill>
                <a:ea typeface="ＭＳ Ｐゴシック" charset="-128"/>
              </a:rPr>
              <a:t>¿Qué vamos a proteger?</a:t>
            </a:r>
            <a:endParaRPr lang="es-ES_tradnl" dirty="0">
              <a:solidFill>
                <a:schemeClr val="bg1"/>
              </a:solidFill>
              <a:ea typeface="ＭＳ Ｐゴシック" charset="-128"/>
            </a:endParaRPr>
          </a:p>
        </p:txBody>
      </p:sp>
      <p:sp>
        <p:nvSpPr>
          <p:cNvPr id="13" name="Marcador de contenido 2"/>
          <p:cNvSpPr txBox="1">
            <a:spLocks/>
          </p:cNvSpPr>
          <p:nvPr/>
        </p:nvSpPr>
        <p:spPr bwMode="auto">
          <a:xfrm>
            <a:off x="-28575" y="2565599"/>
            <a:ext cx="9172575" cy="3311525"/>
          </a:xfrm>
          <a:prstGeom prst="rect">
            <a:avLst/>
          </a:prstGeom>
          <a:solidFill>
            <a:schemeClr val="accent5">
              <a:lumMod val="75000"/>
              <a:alpha val="18000"/>
            </a:schemeClr>
          </a:solidFill>
          <a:ln w="9525">
            <a:noFill/>
            <a:miter lim="800000"/>
            <a:headEnd/>
            <a:tailEnd/>
          </a:ln>
        </p:spPr>
        <p:txBody>
          <a:bodyPr/>
          <a:lstStyle/>
          <a:p>
            <a:pPr>
              <a:spcBef>
                <a:spcPct val="20000"/>
              </a:spcBef>
            </a:pPr>
            <a:r>
              <a:rPr lang="en-US" sz="20000" dirty="0" smtClean="0">
                <a:solidFill>
                  <a:schemeClr val="bg1"/>
                </a:solidFill>
                <a:latin typeface="Euphemia UCAS" pitchFamily="-84" charset="0"/>
                <a:ea typeface="Arial" pitchFamily="34" charset="0"/>
              </a:rPr>
              <a:t>2.2</a:t>
            </a:r>
            <a:r>
              <a:rPr lang="en-US" sz="8000" dirty="0" smtClean="0">
                <a:solidFill>
                  <a:schemeClr val="bg1"/>
                </a:solidFill>
                <a:latin typeface="Euphemia UCAS" pitchFamily="-84" charset="0"/>
                <a:ea typeface="Arial" pitchFamily="34" charset="0"/>
              </a:rPr>
              <a:t>millones</a:t>
            </a:r>
            <a:endParaRPr lang="en-US" sz="8000" dirty="0">
              <a:solidFill>
                <a:schemeClr val="bg1"/>
              </a:solidFill>
              <a:latin typeface="Euphemia UCAS" pitchFamily="-84" charset="0"/>
              <a:ea typeface="Arial" pitchFamily="34" charset="0"/>
            </a:endParaRPr>
          </a:p>
        </p:txBody>
      </p:sp>
      <p:sp>
        <p:nvSpPr>
          <p:cNvPr id="14" name="Marcador de contenido 2"/>
          <p:cNvSpPr txBox="1">
            <a:spLocks/>
          </p:cNvSpPr>
          <p:nvPr/>
        </p:nvSpPr>
        <p:spPr bwMode="auto">
          <a:xfrm>
            <a:off x="4120008" y="5047326"/>
            <a:ext cx="4648200" cy="1251520"/>
          </a:xfrm>
          <a:prstGeom prst="rect">
            <a:avLst/>
          </a:prstGeom>
          <a:solidFill>
            <a:schemeClr val="accent5">
              <a:lumMod val="75000"/>
              <a:alpha val="18000"/>
            </a:schemeClr>
          </a:solidFill>
          <a:ln w="9525">
            <a:noFill/>
            <a:miter lim="800000"/>
            <a:headEnd/>
            <a:tailEnd/>
          </a:ln>
        </p:spPr>
        <p:txBody>
          <a:bodyPr/>
          <a:lstStyle/>
          <a:p>
            <a:pPr>
              <a:spcBef>
                <a:spcPct val="20000"/>
              </a:spcBef>
            </a:pPr>
            <a:r>
              <a:rPr lang="en-US" sz="8000" dirty="0" smtClean="0">
                <a:solidFill>
                  <a:schemeClr val="bg1"/>
                </a:solidFill>
                <a:latin typeface="Euphemia UCAS" pitchFamily="-84" charset="0"/>
                <a:ea typeface="Arial" pitchFamily="34" charset="0"/>
              </a:rPr>
              <a:t>PIB 2012</a:t>
            </a:r>
            <a:endParaRPr lang="en-US" sz="8000" dirty="0">
              <a:solidFill>
                <a:schemeClr val="bg1"/>
              </a:solidFill>
              <a:latin typeface="Euphemia UCAS" pitchFamily="-84" charset="0"/>
              <a:ea typeface="Arial" pitchFamily="34" charset="0"/>
            </a:endParaRPr>
          </a:p>
        </p:txBody>
      </p:sp>
      <p:sp>
        <p:nvSpPr>
          <p:cNvPr id="11" name="Marcador de contenido 2"/>
          <p:cNvSpPr txBox="1">
            <a:spLocks/>
          </p:cNvSpPr>
          <p:nvPr/>
        </p:nvSpPr>
        <p:spPr bwMode="auto">
          <a:xfrm>
            <a:off x="-127476" y="2569320"/>
            <a:ext cx="4371975" cy="2997076"/>
          </a:xfrm>
          <a:prstGeom prst="rect">
            <a:avLst/>
          </a:prstGeom>
          <a:solidFill>
            <a:schemeClr val="accent5">
              <a:lumMod val="75000"/>
              <a:alpha val="18000"/>
            </a:schemeClr>
          </a:solidFill>
          <a:ln w="9525">
            <a:noFill/>
            <a:miter lim="800000"/>
            <a:headEnd/>
            <a:tailEnd/>
          </a:ln>
        </p:spPr>
        <p:txBody>
          <a:bodyPr/>
          <a:lstStyle/>
          <a:p>
            <a:pPr>
              <a:spcBef>
                <a:spcPct val="20000"/>
              </a:spcBef>
            </a:pPr>
            <a:r>
              <a:rPr lang="en-US" sz="20000" dirty="0" smtClean="0">
                <a:solidFill>
                  <a:schemeClr val="bg1"/>
                </a:solidFill>
                <a:latin typeface="Euphemia UCAS" pitchFamily="-84" charset="0"/>
                <a:ea typeface="Arial" pitchFamily="34" charset="0"/>
              </a:rPr>
              <a:t>10</a:t>
            </a:r>
            <a:r>
              <a:rPr lang="en-US" sz="8000" dirty="0" smtClean="0">
                <a:solidFill>
                  <a:schemeClr val="bg1"/>
                </a:solidFill>
                <a:latin typeface="Euphemia UCAS" pitchFamily="-84" charset="0"/>
                <a:ea typeface="Arial" pitchFamily="34" charset="0"/>
              </a:rPr>
              <a:t>%</a:t>
            </a:r>
            <a:endParaRPr lang="en-US" sz="8000" dirty="0">
              <a:solidFill>
                <a:schemeClr val="bg1"/>
              </a:solidFill>
              <a:latin typeface="Euphemia UCAS" pitchFamily="-84" charset="0"/>
              <a:ea typeface="Arial" pitchFamily="34" charset="0"/>
            </a:endParaRPr>
          </a:p>
        </p:txBody>
      </p:sp>
      <p:sp>
        <p:nvSpPr>
          <p:cNvPr id="16" name="Marcador de contenido 2"/>
          <p:cNvSpPr txBox="1">
            <a:spLocks/>
          </p:cNvSpPr>
          <p:nvPr/>
        </p:nvSpPr>
        <p:spPr bwMode="auto">
          <a:xfrm>
            <a:off x="3429000" y="5029200"/>
            <a:ext cx="6128320" cy="1117202"/>
          </a:xfrm>
          <a:prstGeom prst="rect">
            <a:avLst/>
          </a:prstGeom>
          <a:solidFill>
            <a:schemeClr val="accent5">
              <a:lumMod val="75000"/>
              <a:alpha val="18000"/>
            </a:schemeClr>
          </a:solidFill>
          <a:ln w="9525">
            <a:noFill/>
            <a:miter lim="800000"/>
            <a:headEnd/>
            <a:tailEnd/>
          </a:ln>
        </p:spPr>
        <p:txBody>
          <a:bodyPr/>
          <a:lstStyle/>
          <a:p>
            <a:pPr>
              <a:spcBef>
                <a:spcPct val="20000"/>
              </a:spcBef>
            </a:pPr>
            <a:r>
              <a:rPr lang="en-US" sz="8000" dirty="0" smtClean="0">
                <a:solidFill>
                  <a:schemeClr val="bg1"/>
                </a:solidFill>
                <a:latin typeface="Euphemia UCAS" pitchFamily="-84" charset="0"/>
                <a:ea typeface="Arial" pitchFamily="34" charset="0"/>
              </a:rPr>
              <a:t>turistas2013</a:t>
            </a:r>
            <a:endParaRPr lang="en-US" sz="8000" dirty="0">
              <a:solidFill>
                <a:schemeClr val="bg1"/>
              </a:solidFill>
              <a:latin typeface="Euphemia UCAS" pitchFamily="-84" charset="0"/>
              <a:ea typeface="Arial" pitchFamily="34" charset="0"/>
            </a:endParaRPr>
          </a:p>
        </p:txBody>
      </p:sp>
      <p:sp>
        <p:nvSpPr>
          <p:cNvPr id="19" name="Marcador de contenido 2"/>
          <p:cNvSpPr txBox="1">
            <a:spLocks/>
          </p:cNvSpPr>
          <p:nvPr/>
        </p:nvSpPr>
        <p:spPr bwMode="auto">
          <a:xfrm>
            <a:off x="3429000" y="4089599"/>
            <a:ext cx="6096000" cy="1244401"/>
          </a:xfrm>
          <a:prstGeom prst="rect">
            <a:avLst/>
          </a:prstGeom>
          <a:solidFill>
            <a:schemeClr val="accent5">
              <a:lumMod val="75000"/>
              <a:alpha val="18000"/>
            </a:schemeClr>
          </a:solidFill>
          <a:ln w="9525">
            <a:noFill/>
            <a:miter lim="800000"/>
            <a:headEnd/>
            <a:tailEnd/>
          </a:ln>
        </p:spPr>
        <p:txBody>
          <a:bodyPr/>
          <a:lstStyle/>
          <a:p>
            <a:pPr>
              <a:spcBef>
                <a:spcPct val="20000"/>
              </a:spcBef>
            </a:pPr>
            <a:r>
              <a:rPr lang="en-US" sz="8000" dirty="0" err="1" smtClean="0">
                <a:solidFill>
                  <a:schemeClr val="bg1"/>
                </a:solidFill>
                <a:latin typeface="Euphemia UCAS" pitchFamily="-84" charset="0"/>
                <a:ea typeface="Arial" pitchFamily="34" charset="0"/>
              </a:rPr>
              <a:t>millones</a:t>
            </a:r>
            <a:r>
              <a:rPr lang="en-US" sz="8000" dirty="0" smtClean="0">
                <a:solidFill>
                  <a:schemeClr val="bg1"/>
                </a:solidFill>
                <a:latin typeface="Euphemia UCAS" pitchFamily="-84" charset="0"/>
                <a:ea typeface="Arial" pitchFamily="34" charset="0"/>
              </a:rPr>
              <a:t> de</a:t>
            </a:r>
            <a:endParaRPr lang="en-US" sz="8000" dirty="0">
              <a:solidFill>
                <a:schemeClr val="bg1"/>
              </a:solidFill>
              <a:latin typeface="Euphemia UCAS" pitchFamily="-84" charset="0"/>
              <a:ea typeface="Arial" pitchFamily="34" charset="0"/>
            </a:endParaRPr>
          </a:p>
        </p:txBody>
      </p:sp>
      <p:sp>
        <p:nvSpPr>
          <p:cNvPr id="20" name="Marcador de contenido 2"/>
          <p:cNvSpPr txBox="1">
            <a:spLocks/>
          </p:cNvSpPr>
          <p:nvPr/>
        </p:nvSpPr>
        <p:spPr bwMode="auto">
          <a:xfrm>
            <a:off x="3429000" y="5029200"/>
            <a:ext cx="5339208" cy="1117202"/>
          </a:xfrm>
          <a:prstGeom prst="rect">
            <a:avLst/>
          </a:prstGeom>
          <a:solidFill>
            <a:schemeClr val="accent5">
              <a:lumMod val="75000"/>
              <a:alpha val="18000"/>
            </a:schemeClr>
          </a:solidFill>
          <a:ln w="9525">
            <a:noFill/>
            <a:miter lim="800000"/>
            <a:headEnd/>
            <a:tailEnd/>
          </a:ln>
        </p:spPr>
        <p:txBody>
          <a:bodyPr/>
          <a:lstStyle/>
          <a:p>
            <a:pPr>
              <a:spcBef>
                <a:spcPct val="20000"/>
              </a:spcBef>
            </a:pPr>
            <a:r>
              <a:rPr lang="en-US" sz="8000" dirty="0" err="1" smtClean="0">
                <a:solidFill>
                  <a:schemeClr val="bg1"/>
                </a:solidFill>
                <a:latin typeface="Euphemia UCAS" pitchFamily="-84" charset="0"/>
                <a:ea typeface="Arial" pitchFamily="34" charset="0"/>
              </a:rPr>
              <a:t>habitantes</a:t>
            </a:r>
            <a:endParaRPr lang="en-US" sz="8000" dirty="0">
              <a:solidFill>
                <a:schemeClr val="bg1"/>
              </a:solidFill>
              <a:latin typeface="Euphemia UCAS" pitchFamily="-84" charset="0"/>
              <a:ea typeface="Arial" pitchFamily="34" charset="0"/>
            </a:endParaRPr>
          </a:p>
        </p:txBody>
      </p:sp>
      <p:sp>
        <p:nvSpPr>
          <p:cNvPr id="21" name="TextBox 20"/>
          <p:cNvSpPr txBox="1"/>
          <p:nvPr/>
        </p:nvSpPr>
        <p:spPr>
          <a:xfrm>
            <a:off x="0" y="6432490"/>
            <a:ext cx="3635896" cy="400110"/>
          </a:xfrm>
          <a:prstGeom prst="rect">
            <a:avLst/>
          </a:prstGeom>
          <a:solidFill>
            <a:schemeClr val="accent5">
              <a:lumMod val="75000"/>
              <a:alpha val="18000"/>
            </a:schemeClr>
          </a:solidFill>
        </p:spPr>
        <p:txBody>
          <a:bodyPr wrap="square" rtlCol="0">
            <a:spAutoFit/>
          </a:bodyPr>
          <a:lstStyle/>
          <a:p>
            <a:r>
              <a:rPr lang="en-US" sz="2000" dirty="0" smtClean="0">
                <a:solidFill>
                  <a:schemeClr val="bg1"/>
                </a:solidFill>
                <a:latin typeface="Euphemia UCAS"/>
                <a:cs typeface="Euphemia UCAS"/>
              </a:rPr>
              <a:t>Bocas del Toro, Panamá</a:t>
            </a:r>
            <a:endParaRPr lang="en-US" sz="2000" dirty="0">
              <a:solidFill>
                <a:schemeClr val="bg1"/>
              </a:solidFill>
              <a:latin typeface="Euphemia UCAS"/>
              <a:cs typeface="Euphemia UCAS"/>
            </a:endParaRPr>
          </a:p>
        </p:txBody>
      </p:sp>
      <p:sp>
        <p:nvSpPr>
          <p:cNvPr id="22" name="Marcador de contenido 2"/>
          <p:cNvSpPr txBox="1">
            <a:spLocks/>
          </p:cNvSpPr>
          <p:nvPr/>
        </p:nvSpPr>
        <p:spPr bwMode="auto">
          <a:xfrm>
            <a:off x="-39191" y="2555875"/>
            <a:ext cx="3772991" cy="3311525"/>
          </a:xfrm>
          <a:prstGeom prst="rect">
            <a:avLst/>
          </a:prstGeom>
          <a:solidFill>
            <a:schemeClr val="accent5">
              <a:lumMod val="75000"/>
              <a:alpha val="18000"/>
            </a:schemeClr>
          </a:solidFill>
          <a:ln w="9525">
            <a:noFill/>
            <a:miter lim="800000"/>
            <a:headEnd/>
            <a:tailEnd/>
          </a:ln>
        </p:spPr>
        <p:txBody>
          <a:bodyPr/>
          <a:lstStyle/>
          <a:p>
            <a:pPr>
              <a:spcBef>
                <a:spcPct val="20000"/>
              </a:spcBef>
            </a:pPr>
            <a:r>
              <a:rPr lang="en-US" sz="20000" dirty="0" smtClean="0">
                <a:solidFill>
                  <a:schemeClr val="bg1"/>
                </a:solidFill>
                <a:latin typeface="Euphemia UCAS" pitchFamily="-84" charset="0"/>
                <a:ea typeface="Arial" pitchFamily="34" charset="0"/>
              </a:rPr>
              <a:t>3.5</a:t>
            </a:r>
            <a:endParaRPr lang="en-US" sz="8000" dirty="0">
              <a:solidFill>
                <a:schemeClr val="bg1"/>
              </a:solidFill>
              <a:latin typeface="Euphemia UCAS" pitchFamily="-84" charset="0"/>
              <a:ea typeface="Arial" pitchFamily="34" charset="0"/>
            </a:endParaRPr>
          </a:p>
        </p:txBody>
      </p:sp>
      <p:pic>
        <p:nvPicPr>
          <p:cNvPr id="15" name="Picture 9"/>
          <p:cNvPicPr>
            <a:picLocks noChangeAspect="1"/>
          </p:cNvPicPr>
          <p:nvPr/>
        </p:nvPicPr>
        <p:blipFill>
          <a:blip r:embed="rId3" cstate="print"/>
          <a:stretch>
            <a:fillRect/>
          </a:stretch>
        </p:blipFill>
        <p:spPr>
          <a:xfrm>
            <a:off x="0" y="5951588"/>
            <a:ext cx="1872208" cy="442522"/>
          </a:xfrm>
          <a:prstGeom prst="rect">
            <a:avLst/>
          </a:prstGeom>
        </p:spPr>
      </p:pic>
    </p:spTree>
    <p:extLst>
      <p:ext uri="{BB962C8B-B14F-4D97-AF65-F5344CB8AC3E}">
        <p14:creationId xmlns:p14="http://schemas.microsoft.com/office/powerpoint/2010/main" val="248719538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1" grpId="0" animBg="1"/>
      <p:bldP spid="16" grpId="0" animBg="1"/>
      <p:bldP spid="16" grpId="1" animBg="1"/>
      <p:bldP spid="19" grpId="0" animBg="1"/>
      <p:bldP spid="19" grpId="1" animBg="1"/>
      <p:bldP spid="20" grpId="0" animBg="1"/>
      <p:bldP spid="20" grpId="1" animBg="1"/>
      <p:bldP spid="22" grpId="0" animBg="1"/>
      <p:bldP spid="2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taforma 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7160" y="1161353"/>
            <a:ext cx="9231648" cy="4164710"/>
          </a:xfrm>
          <a:prstGeom prst="rect">
            <a:avLst/>
          </a:prstGeom>
        </p:spPr>
      </p:pic>
      <p:graphicFrame>
        <p:nvGraphicFramePr>
          <p:cNvPr id="5" name="Marcador de contenido 4"/>
          <p:cNvGraphicFramePr>
            <a:graphicFrameLocks noGrp="1"/>
          </p:cNvGraphicFramePr>
          <p:nvPr>
            <p:ph idx="1"/>
            <p:extLst/>
          </p:nvPr>
        </p:nvGraphicFramePr>
        <p:xfrm>
          <a:off x="5791200" y="1208087"/>
          <a:ext cx="3124199" cy="3403600"/>
        </p:xfrm>
        <a:graphic>
          <a:graphicData uri="http://schemas.openxmlformats.org/drawingml/2006/table">
            <a:tbl>
              <a:tblPr firstRow="1" bandRow="1">
                <a:tableStyleId>{5C22544A-7EE6-4342-B048-85BDC9FD1C3A}</a:tableStyleId>
              </a:tblPr>
              <a:tblGrid>
                <a:gridCol w="1366836"/>
                <a:gridCol w="1757363"/>
              </a:tblGrid>
              <a:tr h="370840">
                <a:tc>
                  <a:txBody>
                    <a:bodyPr/>
                    <a:lstStyle/>
                    <a:p>
                      <a:r>
                        <a:rPr lang="es-ES_tradnl" dirty="0" smtClean="0"/>
                        <a:t>REGION</a:t>
                      </a:r>
                      <a:endParaRPr lang="es-ES_tradnl" dirty="0"/>
                    </a:p>
                  </a:txBody>
                  <a:tcPr>
                    <a:solidFill>
                      <a:schemeClr val="accent1">
                        <a:alpha val="49000"/>
                      </a:schemeClr>
                    </a:solidFill>
                  </a:tcPr>
                </a:tc>
                <a:tc>
                  <a:txBody>
                    <a:bodyPr/>
                    <a:lstStyle/>
                    <a:p>
                      <a:r>
                        <a:rPr lang="es-ES_tradnl" dirty="0" smtClean="0"/>
                        <a:t>VUELOS SEMANALES</a:t>
                      </a:r>
                      <a:endParaRPr lang="es-ES_tradnl" dirty="0"/>
                    </a:p>
                  </a:txBody>
                  <a:tcPr>
                    <a:solidFill>
                      <a:schemeClr val="accent1">
                        <a:alpha val="49000"/>
                      </a:schemeClr>
                    </a:solidFill>
                  </a:tcPr>
                </a:tc>
              </a:tr>
              <a:tr h="370840">
                <a:tc>
                  <a:txBody>
                    <a:bodyPr/>
                    <a:lstStyle/>
                    <a:p>
                      <a:r>
                        <a:rPr lang="es-ES_tradnl" dirty="0" smtClean="0">
                          <a:solidFill>
                            <a:srgbClr val="FFFFFF"/>
                          </a:solidFill>
                        </a:rPr>
                        <a:t>Norte América</a:t>
                      </a:r>
                      <a:endParaRPr lang="es-ES_tradnl" dirty="0">
                        <a:solidFill>
                          <a:srgbClr val="FFFFFF"/>
                        </a:solidFill>
                      </a:endParaRPr>
                    </a:p>
                  </a:txBody>
                  <a:tcPr>
                    <a:solidFill>
                      <a:schemeClr val="accent1">
                        <a:alpha val="49000"/>
                      </a:schemeClr>
                    </a:solidFill>
                  </a:tcPr>
                </a:tc>
                <a:tc>
                  <a:txBody>
                    <a:bodyPr/>
                    <a:lstStyle/>
                    <a:p>
                      <a:r>
                        <a:rPr lang="es-ES_tradnl" dirty="0" smtClean="0">
                          <a:solidFill>
                            <a:srgbClr val="FFFFFF"/>
                          </a:solidFill>
                        </a:rPr>
                        <a:t>245</a:t>
                      </a:r>
                    </a:p>
                  </a:txBody>
                  <a:tcPr>
                    <a:solidFill>
                      <a:schemeClr val="accent1">
                        <a:alpha val="49000"/>
                      </a:schemeClr>
                    </a:solidFill>
                  </a:tcPr>
                </a:tc>
              </a:tr>
              <a:tr h="370840">
                <a:tc>
                  <a:txBody>
                    <a:bodyPr/>
                    <a:lstStyle/>
                    <a:p>
                      <a:r>
                        <a:rPr lang="es-ES_tradnl" dirty="0" smtClean="0">
                          <a:solidFill>
                            <a:srgbClr val="FFFFFF"/>
                          </a:solidFill>
                        </a:rPr>
                        <a:t>Central</a:t>
                      </a:r>
                      <a:r>
                        <a:rPr lang="es-ES_tradnl" baseline="0" dirty="0" smtClean="0">
                          <a:solidFill>
                            <a:srgbClr val="FFFFFF"/>
                          </a:solidFill>
                        </a:rPr>
                        <a:t> </a:t>
                      </a:r>
                      <a:r>
                        <a:rPr lang="es-ES_tradnl" dirty="0" smtClean="0">
                          <a:solidFill>
                            <a:srgbClr val="FFFFFF"/>
                          </a:solidFill>
                        </a:rPr>
                        <a:t>América</a:t>
                      </a:r>
                      <a:endParaRPr lang="es-ES_tradnl" baseline="0" dirty="0" smtClean="0">
                        <a:solidFill>
                          <a:srgbClr val="FFFFFF"/>
                        </a:solidFill>
                      </a:endParaRPr>
                    </a:p>
                  </a:txBody>
                  <a:tcPr>
                    <a:solidFill>
                      <a:schemeClr val="accent1">
                        <a:alpha val="49000"/>
                      </a:schemeClr>
                    </a:solidFill>
                  </a:tcPr>
                </a:tc>
                <a:tc>
                  <a:txBody>
                    <a:bodyPr/>
                    <a:lstStyle/>
                    <a:p>
                      <a:r>
                        <a:rPr lang="es-ES_tradnl" dirty="0" smtClean="0">
                          <a:solidFill>
                            <a:srgbClr val="FFFFFF"/>
                          </a:solidFill>
                        </a:rPr>
                        <a:t>136</a:t>
                      </a:r>
                      <a:endParaRPr lang="es-ES_tradnl" dirty="0">
                        <a:solidFill>
                          <a:srgbClr val="FFFFFF"/>
                        </a:solidFill>
                      </a:endParaRPr>
                    </a:p>
                  </a:txBody>
                  <a:tcPr>
                    <a:solidFill>
                      <a:schemeClr val="accent1">
                        <a:alpha val="49000"/>
                      </a:schemeClr>
                    </a:solidFill>
                  </a:tcPr>
                </a:tc>
              </a:tr>
              <a:tr h="370840">
                <a:tc>
                  <a:txBody>
                    <a:bodyPr/>
                    <a:lstStyle/>
                    <a:p>
                      <a:r>
                        <a:rPr lang="es-ES_tradnl" dirty="0" smtClean="0">
                          <a:solidFill>
                            <a:srgbClr val="FFFFFF"/>
                          </a:solidFill>
                        </a:rPr>
                        <a:t>Antillas</a:t>
                      </a:r>
                      <a:endParaRPr lang="es-ES_tradnl" dirty="0">
                        <a:solidFill>
                          <a:srgbClr val="FFFFFF"/>
                        </a:solidFill>
                      </a:endParaRPr>
                    </a:p>
                  </a:txBody>
                  <a:tcPr>
                    <a:solidFill>
                      <a:schemeClr val="accent1">
                        <a:alpha val="49000"/>
                      </a:schemeClr>
                    </a:solidFill>
                  </a:tcPr>
                </a:tc>
                <a:tc>
                  <a:txBody>
                    <a:bodyPr/>
                    <a:lstStyle/>
                    <a:p>
                      <a:r>
                        <a:rPr lang="es-ES_tradnl" dirty="0" smtClean="0">
                          <a:solidFill>
                            <a:srgbClr val="FFFFFF"/>
                          </a:solidFill>
                        </a:rPr>
                        <a:t>167</a:t>
                      </a:r>
                      <a:endParaRPr lang="es-ES_tradnl" dirty="0">
                        <a:solidFill>
                          <a:srgbClr val="FFFFFF"/>
                        </a:solidFill>
                      </a:endParaRPr>
                    </a:p>
                  </a:txBody>
                  <a:tcPr>
                    <a:solidFill>
                      <a:schemeClr val="accent1">
                        <a:alpha val="49000"/>
                      </a:schemeClr>
                    </a:solidFill>
                  </a:tcPr>
                </a:tc>
              </a:tr>
              <a:tr h="370840">
                <a:tc>
                  <a:txBody>
                    <a:bodyPr/>
                    <a:lstStyle/>
                    <a:p>
                      <a:r>
                        <a:rPr lang="es-ES_tradnl" dirty="0" smtClean="0">
                          <a:solidFill>
                            <a:srgbClr val="FFFFFF"/>
                          </a:solidFill>
                        </a:rPr>
                        <a:t>Sur América</a:t>
                      </a:r>
                      <a:endParaRPr lang="es-ES_tradnl" baseline="0" dirty="0" smtClean="0">
                        <a:solidFill>
                          <a:srgbClr val="FFFFFF"/>
                        </a:solidFill>
                      </a:endParaRPr>
                    </a:p>
                  </a:txBody>
                  <a:tcPr>
                    <a:solidFill>
                      <a:schemeClr val="accent1">
                        <a:alpha val="49000"/>
                      </a:schemeClr>
                    </a:solidFill>
                  </a:tcPr>
                </a:tc>
                <a:tc>
                  <a:txBody>
                    <a:bodyPr/>
                    <a:lstStyle/>
                    <a:p>
                      <a:r>
                        <a:rPr lang="es-ES_tradnl" dirty="0" smtClean="0">
                          <a:solidFill>
                            <a:srgbClr val="FFFFFF"/>
                          </a:solidFill>
                        </a:rPr>
                        <a:t>609</a:t>
                      </a:r>
                      <a:endParaRPr lang="es-ES_tradnl" dirty="0">
                        <a:solidFill>
                          <a:srgbClr val="FFFFFF"/>
                        </a:solidFill>
                      </a:endParaRPr>
                    </a:p>
                  </a:txBody>
                  <a:tcPr>
                    <a:solidFill>
                      <a:schemeClr val="accent1">
                        <a:alpha val="49000"/>
                      </a:schemeClr>
                    </a:solidFill>
                  </a:tcPr>
                </a:tc>
              </a:tr>
              <a:tr h="370840">
                <a:tc>
                  <a:txBody>
                    <a:bodyPr/>
                    <a:lstStyle/>
                    <a:p>
                      <a:r>
                        <a:rPr lang="es-ES_tradnl" dirty="0" smtClean="0">
                          <a:solidFill>
                            <a:srgbClr val="FFFFFF"/>
                          </a:solidFill>
                        </a:rPr>
                        <a:t>Europa</a:t>
                      </a:r>
                      <a:endParaRPr lang="es-ES_tradnl" dirty="0">
                        <a:solidFill>
                          <a:srgbClr val="FFFFFF"/>
                        </a:solidFill>
                      </a:endParaRPr>
                    </a:p>
                  </a:txBody>
                  <a:tcPr>
                    <a:solidFill>
                      <a:schemeClr val="accent1">
                        <a:alpha val="49000"/>
                      </a:schemeClr>
                    </a:solidFill>
                  </a:tcPr>
                </a:tc>
                <a:tc>
                  <a:txBody>
                    <a:bodyPr/>
                    <a:lstStyle/>
                    <a:p>
                      <a:r>
                        <a:rPr lang="es-ES_tradnl" dirty="0" smtClean="0">
                          <a:solidFill>
                            <a:srgbClr val="FFFFFF"/>
                          </a:solidFill>
                        </a:rPr>
                        <a:t>17</a:t>
                      </a:r>
                      <a:endParaRPr lang="es-ES_tradnl" dirty="0">
                        <a:solidFill>
                          <a:srgbClr val="FFFFFF"/>
                        </a:solidFill>
                      </a:endParaRPr>
                    </a:p>
                  </a:txBody>
                  <a:tcPr>
                    <a:solidFill>
                      <a:schemeClr val="accent1">
                        <a:alpha val="49000"/>
                      </a:schemeClr>
                    </a:solidFill>
                  </a:tcPr>
                </a:tc>
              </a:tr>
              <a:tr h="370840">
                <a:tc>
                  <a:txBody>
                    <a:bodyPr/>
                    <a:lstStyle/>
                    <a:p>
                      <a:r>
                        <a:rPr lang="es-ES_tradnl" dirty="0" smtClean="0">
                          <a:solidFill>
                            <a:srgbClr val="FFFFFF"/>
                          </a:solidFill>
                        </a:rPr>
                        <a:t>TOTAL</a:t>
                      </a:r>
                      <a:endParaRPr lang="es-ES_tradnl" dirty="0">
                        <a:solidFill>
                          <a:srgbClr val="FFFFFF"/>
                        </a:solidFill>
                      </a:endParaRPr>
                    </a:p>
                  </a:txBody>
                  <a:tcPr>
                    <a:solidFill>
                      <a:schemeClr val="accent1">
                        <a:alpha val="49000"/>
                      </a:schemeClr>
                    </a:solidFill>
                  </a:tcPr>
                </a:tc>
                <a:tc>
                  <a:txBody>
                    <a:bodyPr/>
                    <a:lstStyle/>
                    <a:p>
                      <a:r>
                        <a:rPr lang="es-ES_tradnl" dirty="0" smtClean="0">
                          <a:solidFill>
                            <a:srgbClr val="FFFFFF"/>
                          </a:solidFill>
                        </a:rPr>
                        <a:t>1,174</a:t>
                      </a:r>
                      <a:endParaRPr lang="es-ES_tradnl" dirty="0">
                        <a:solidFill>
                          <a:srgbClr val="FFFFFF"/>
                        </a:solidFill>
                      </a:endParaRPr>
                    </a:p>
                  </a:txBody>
                  <a:tcPr>
                    <a:solidFill>
                      <a:schemeClr val="accent1">
                        <a:alpha val="49000"/>
                      </a:schemeClr>
                    </a:solidFill>
                  </a:tcPr>
                </a:tc>
              </a:tr>
            </a:tbl>
          </a:graphicData>
        </a:graphic>
      </p:graphicFrame>
      <p:sp>
        <p:nvSpPr>
          <p:cNvPr id="8" name="Marcador de contenido 2"/>
          <p:cNvSpPr txBox="1">
            <a:spLocks/>
          </p:cNvSpPr>
          <p:nvPr/>
        </p:nvSpPr>
        <p:spPr bwMode="auto">
          <a:xfrm>
            <a:off x="115889" y="1208086"/>
            <a:ext cx="4819650" cy="1644850"/>
          </a:xfrm>
          <a:prstGeom prst="rect">
            <a:avLst/>
          </a:prstGeom>
          <a:solidFill>
            <a:srgbClr val="10253F">
              <a:alpha val="47842"/>
            </a:srgbClr>
          </a:solidFill>
          <a:ln w="9525">
            <a:solidFill>
              <a:srgbClr val="4A7EBB"/>
            </a:solid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_tradnl" sz="2200" dirty="0" smtClean="0">
                <a:solidFill>
                  <a:srgbClr val="FFFFFF"/>
                </a:solidFill>
                <a:latin typeface="Arial"/>
                <a:ea typeface="+mn-ea"/>
                <a:cs typeface="Arial"/>
              </a:rPr>
              <a:t>Mejor conectividad aérea en el </a:t>
            </a:r>
          </a:p>
          <a:p>
            <a:pPr marL="342900" indent="-342900" eaLnBrk="0" hangingPunct="0">
              <a:spcBef>
                <a:spcPct val="20000"/>
              </a:spcBef>
              <a:defRPr/>
            </a:pPr>
            <a:r>
              <a:rPr lang="es-ES_tradnl" sz="2200" dirty="0" smtClean="0">
                <a:solidFill>
                  <a:srgbClr val="FFFFFF"/>
                </a:solidFill>
                <a:latin typeface="Arial"/>
                <a:ea typeface="+mn-ea"/>
                <a:cs typeface="Arial"/>
              </a:rPr>
              <a:t>continente americano, por encima de </a:t>
            </a:r>
          </a:p>
          <a:p>
            <a:pPr marL="342900" indent="-342900" eaLnBrk="0" hangingPunct="0">
              <a:spcBef>
                <a:spcPct val="20000"/>
              </a:spcBef>
              <a:defRPr/>
            </a:pPr>
            <a:r>
              <a:rPr lang="es-ES_tradnl" sz="2200" dirty="0" smtClean="0">
                <a:solidFill>
                  <a:srgbClr val="FFFFFF"/>
                </a:solidFill>
                <a:latin typeface="Arial"/>
                <a:ea typeface="+mn-ea"/>
                <a:cs typeface="Arial"/>
              </a:rPr>
              <a:t>México y Brasil </a:t>
            </a:r>
            <a:r>
              <a:rPr lang="es-ES_tradnl" sz="1800" dirty="0">
                <a:solidFill>
                  <a:srgbClr val="FFFFFF"/>
                </a:solidFill>
                <a:latin typeface="Arial"/>
                <a:ea typeface="+mn-ea"/>
                <a:cs typeface="Arial"/>
              </a:rPr>
              <a:t>(IATA, </a:t>
            </a:r>
            <a:r>
              <a:rPr lang="es-ES_tradnl" sz="1800" dirty="0" smtClean="0">
                <a:solidFill>
                  <a:srgbClr val="FFFFFF"/>
                </a:solidFill>
                <a:latin typeface="Arial"/>
                <a:ea typeface="+mn-ea"/>
                <a:cs typeface="Arial"/>
              </a:rPr>
              <a:t>2013, relativo al </a:t>
            </a:r>
          </a:p>
          <a:p>
            <a:pPr marL="342900" indent="-342900" eaLnBrk="0" hangingPunct="0">
              <a:spcBef>
                <a:spcPct val="20000"/>
              </a:spcBef>
              <a:defRPr/>
            </a:pPr>
            <a:r>
              <a:rPr lang="es-ES_tradnl" sz="1800" dirty="0" smtClean="0">
                <a:solidFill>
                  <a:srgbClr val="FFFFFF"/>
                </a:solidFill>
                <a:latin typeface="Arial"/>
                <a:ea typeface="+mn-ea"/>
                <a:cs typeface="Arial"/>
              </a:rPr>
              <a:t>PIB)</a:t>
            </a:r>
            <a:endParaRPr lang="es-ES_tradnl" sz="2200" dirty="0">
              <a:solidFill>
                <a:srgbClr val="FFFFFF"/>
              </a:solidFill>
              <a:latin typeface="Arial"/>
              <a:ea typeface="ＭＳ Ｐゴシック" charset="-128"/>
              <a:cs typeface="Arial"/>
            </a:endParaRPr>
          </a:p>
        </p:txBody>
      </p:sp>
      <p:sp>
        <p:nvSpPr>
          <p:cNvPr id="18" name="Título 1"/>
          <p:cNvSpPr txBox="1">
            <a:spLocks/>
          </p:cNvSpPr>
          <p:nvPr/>
        </p:nvSpPr>
        <p:spPr bwMode="auto">
          <a:xfrm>
            <a:off x="0" y="139698"/>
            <a:ext cx="8964488" cy="1028702"/>
          </a:xfrm>
          <a:prstGeom prst="rect">
            <a:avLst/>
          </a:prstGeom>
          <a:solidFill>
            <a:schemeClr val="tx2">
              <a:lumMod val="75000"/>
              <a:alpha val="51000"/>
            </a:schemeClr>
          </a:solidFill>
          <a:ln w="9525">
            <a:noFill/>
            <a:miter lim="800000"/>
            <a:headEnd/>
            <a:tailEnd/>
          </a:ln>
        </p:spPr>
        <p:txBody>
          <a:bodyPr anchor="ctr"/>
          <a:lstStyle/>
          <a:p>
            <a:pPr algn="ctr">
              <a:defRPr/>
            </a:pPr>
            <a:r>
              <a:rPr lang="es-ES_tradnl" sz="6000" dirty="0" smtClean="0">
                <a:solidFill>
                  <a:schemeClr val="bg1"/>
                </a:solidFill>
                <a:latin typeface="Euphemia UCAS"/>
                <a:ea typeface="ＭＳ Ｐゴシック" charset="-128"/>
                <a:cs typeface="Euphemia UCAS"/>
              </a:rPr>
              <a:t>Conectividad</a:t>
            </a:r>
            <a:endParaRPr lang="es-ES_tradnl" sz="6000" dirty="0">
              <a:solidFill>
                <a:schemeClr val="bg1"/>
              </a:solidFill>
              <a:latin typeface="Euphemia UCAS"/>
              <a:ea typeface="ＭＳ Ｐゴシック" charset="-128"/>
              <a:cs typeface="Euphemia UCAS"/>
            </a:endParaRPr>
          </a:p>
        </p:txBody>
      </p:sp>
      <p:pic>
        <p:nvPicPr>
          <p:cNvPr id="23584" name="Imagen 15" descr="Logo Copa Airlines.jp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40275" y="5364162"/>
            <a:ext cx="1127125" cy="493713"/>
          </a:xfrm>
          <a:prstGeom prst="rect">
            <a:avLst/>
          </a:prstGeom>
          <a:noFill/>
          <a:ln w="9525">
            <a:noFill/>
            <a:miter lim="800000"/>
            <a:headEnd/>
            <a:tailEnd/>
          </a:ln>
        </p:spPr>
      </p:pic>
      <p:pic>
        <p:nvPicPr>
          <p:cNvPr id="23585" name="Imagen 3" descr="Logo Air France.jpg"/>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5888" y="5514975"/>
            <a:ext cx="1284287" cy="160337"/>
          </a:xfrm>
          <a:prstGeom prst="rect">
            <a:avLst/>
          </a:prstGeom>
          <a:noFill/>
          <a:ln w="9525">
            <a:noFill/>
            <a:miter lim="800000"/>
            <a:headEnd/>
            <a:tailEnd/>
          </a:ln>
        </p:spPr>
      </p:pic>
      <p:pic>
        <p:nvPicPr>
          <p:cNvPr id="23586" name="Imagen 4" descr="Logo Spirit.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8600" y="5402262"/>
            <a:ext cx="990600" cy="469900"/>
          </a:xfrm>
          <a:prstGeom prst="rect">
            <a:avLst/>
          </a:prstGeom>
          <a:noFill/>
          <a:ln w="9525">
            <a:noFill/>
            <a:miter lim="800000"/>
            <a:headEnd/>
            <a:tailEnd/>
          </a:ln>
        </p:spPr>
      </p:pic>
      <p:pic>
        <p:nvPicPr>
          <p:cNvPr id="23587" name="Imagen 5" descr="iberia_logo.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00200" y="5859462"/>
            <a:ext cx="1001713" cy="260350"/>
          </a:xfrm>
          <a:prstGeom prst="rect">
            <a:avLst/>
          </a:prstGeom>
          <a:noFill/>
          <a:ln w="9525">
            <a:noFill/>
            <a:miter lim="800000"/>
            <a:headEnd/>
            <a:tailEnd/>
          </a:ln>
        </p:spPr>
      </p:pic>
      <p:pic>
        <p:nvPicPr>
          <p:cNvPr id="23588" name="Imagen 8" descr="logo condor.gif"/>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1628775" y="5399087"/>
            <a:ext cx="1190625" cy="396875"/>
          </a:xfrm>
          <a:prstGeom prst="rect">
            <a:avLst/>
          </a:prstGeom>
          <a:noFill/>
          <a:ln w="9525">
            <a:noFill/>
            <a:miter lim="800000"/>
            <a:headEnd/>
            <a:tailEnd/>
          </a:ln>
        </p:spPr>
      </p:pic>
      <p:pic>
        <p:nvPicPr>
          <p:cNvPr id="23589" name="Imagen 9" descr="Logo Avianca.jpg"/>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95600" y="5859462"/>
            <a:ext cx="1009650" cy="269875"/>
          </a:xfrm>
          <a:prstGeom prst="rect">
            <a:avLst/>
          </a:prstGeom>
          <a:noFill/>
          <a:ln w="9525">
            <a:noFill/>
            <a:miter lim="800000"/>
            <a:headEnd/>
            <a:tailEnd/>
          </a:ln>
        </p:spPr>
      </p:pic>
      <p:pic>
        <p:nvPicPr>
          <p:cNvPr id="23590" name="Imagen 10" descr="Logo TACA.jpg"/>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05263" y="5872162"/>
            <a:ext cx="1023937" cy="295275"/>
          </a:xfrm>
          <a:prstGeom prst="rect">
            <a:avLst/>
          </a:prstGeom>
          <a:noFill/>
          <a:ln w="9525">
            <a:noFill/>
            <a:miter lim="800000"/>
            <a:headEnd/>
            <a:tailEnd/>
          </a:ln>
        </p:spPr>
      </p:pic>
      <p:pic>
        <p:nvPicPr>
          <p:cNvPr id="23591" name="Imagen 11" descr="delta-air-lines-logo.jpg"/>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48400" y="5859462"/>
            <a:ext cx="1046163" cy="312738"/>
          </a:xfrm>
          <a:prstGeom prst="rect">
            <a:avLst/>
          </a:prstGeom>
          <a:noFill/>
          <a:ln w="9525">
            <a:noFill/>
            <a:miter lim="800000"/>
            <a:headEnd/>
            <a:tailEnd/>
          </a:ln>
        </p:spPr>
      </p:pic>
      <p:pic>
        <p:nvPicPr>
          <p:cNvPr id="23592" name="Imagen 13" descr="LOGO SBA.jpg"/>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2800" y="5367337"/>
            <a:ext cx="1209675" cy="422275"/>
          </a:xfrm>
          <a:prstGeom prst="rect">
            <a:avLst/>
          </a:prstGeom>
          <a:noFill/>
          <a:ln w="9525">
            <a:noFill/>
            <a:miter lim="800000"/>
            <a:headEnd/>
            <a:tailEnd/>
          </a:ln>
        </p:spPr>
      </p:pic>
      <p:pic>
        <p:nvPicPr>
          <p:cNvPr id="23593" name="Imagen 14" descr="American Airlines Logo.jpg"/>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07100" y="5448300"/>
            <a:ext cx="1765300" cy="274637"/>
          </a:xfrm>
          <a:prstGeom prst="rect">
            <a:avLst/>
          </a:prstGeom>
          <a:noFill/>
          <a:ln w="9525">
            <a:noFill/>
            <a:miter lim="800000"/>
            <a:headEnd/>
            <a:tailEnd/>
          </a:ln>
        </p:spPr>
      </p:pic>
      <p:pic>
        <p:nvPicPr>
          <p:cNvPr id="23594" name="Imagen 18" descr="Logo Tame.jpg"/>
          <p:cNvPicPr>
            <a:picLocks noChangeAspect="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7800" y="5783262"/>
            <a:ext cx="908050" cy="376238"/>
          </a:xfrm>
          <a:prstGeom prst="rect">
            <a:avLst/>
          </a:prstGeom>
          <a:noFill/>
          <a:ln w="9525">
            <a:noFill/>
            <a:miter lim="800000"/>
            <a:headEnd/>
            <a:tailEnd/>
          </a:ln>
        </p:spPr>
      </p:pic>
      <p:pic>
        <p:nvPicPr>
          <p:cNvPr id="23595" name="Imagen 19" descr="klm logo.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95288" y="5643562"/>
            <a:ext cx="595312" cy="346075"/>
          </a:xfrm>
          <a:prstGeom prst="rect">
            <a:avLst/>
          </a:prstGeom>
          <a:noFill/>
          <a:ln w="9525">
            <a:noFill/>
            <a:miter lim="800000"/>
            <a:headEnd/>
            <a:tailEnd/>
          </a:ln>
        </p:spPr>
      </p:pic>
      <p:pic>
        <p:nvPicPr>
          <p:cNvPr id="23596" name="Imagen 20" descr="United Logo.jpg"/>
          <p:cNvPicPr>
            <a:picLocks noChangeAspect="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72400" y="5872162"/>
            <a:ext cx="1311275" cy="257175"/>
          </a:xfrm>
          <a:prstGeom prst="rect">
            <a:avLst/>
          </a:prstGeom>
          <a:noFill/>
          <a:ln w="9525">
            <a:noFill/>
            <a:miter lim="800000"/>
            <a:headEnd/>
            <a:tailEnd/>
          </a:ln>
        </p:spPr>
      </p:pic>
      <p:sp>
        <p:nvSpPr>
          <p:cNvPr id="22" name="TextBox 21"/>
          <p:cNvSpPr txBox="1"/>
          <p:nvPr/>
        </p:nvSpPr>
        <p:spPr>
          <a:xfrm>
            <a:off x="-36512" y="4958232"/>
            <a:ext cx="7331075" cy="404343"/>
          </a:xfrm>
          <a:prstGeom prst="rect">
            <a:avLst/>
          </a:prstGeom>
          <a:solidFill>
            <a:schemeClr val="bg2">
              <a:lumMod val="25000"/>
              <a:alpha val="59000"/>
            </a:schemeClr>
          </a:solidFill>
        </p:spPr>
        <p:txBody>
          <a:bodyPr wrap="square" rtlCol="0">
            <a:spAutoFit/>
          </a:bodyPr>
          <a:lstStyle/>
          <a:p>
            <a:r>
              <a:rPr lang="es-PA" sz="2000" dirty="0" smtClean="0">
                <a:solidFill>
                  <a:schemeClr val="bg1"/>
                </a:solidFill>
                <a:latin typeface="Euphemia UCAS"/>
                <a:cs typeface="Euphemia UCAS"/>
              </a:rPr>
              <a:t>Aeropuerto internacional de </a:t>
            </a:r>
            <a:r>
              <a:rPr lang="es-PA" sz="2000" dirty="0" err="1" smtClean="0">
                <a:solidFill>
                  <a:schemeClr val="bg1"/>
                </a:solidFill>
                <a:latin typeface="Euphemia UCAS"/>
                <a:cs typeface="Euphemia UCAS"/>
              </a:rPr>
              <a:t>Tocumen</a:t>
            </a:r>
            <a:endParaRPr lang="es-PA" sz="2000" dirty="0">
              <a:solidFill>
                <a:schemeClr val="bg1"/>
              </a:solidFill>
              <a:latin typeface="Euphemia UCAS"/>
              <a:cs typeface="Euphemia UCAS"/>
            </a:endParaRPr>
          </a:p>
        </p:txBody>
      </p:sp>
      <p:sp>
        <p:nvSpPr>
          <p:cNvPr id="3" name="2 CuadroTexto"/>
          <p:cNvSpPr txBox="1"/>
          <p:nvPr/>
        </p:nvSpPr>
        <p:spPr>
          <a:xfrm>
            <a:off x="-2772816" y="3573016"/>
            <a:ext cx="1728192" cy="276999"/>
          </a:xfrm>
          <a:prstGeom prst="rect">
            <a:avLst/>
          </a:prstGeom>
          <a:noFill/>
        </p:spPr>
        <p:txBody>
          <a:bodyPr wrap="square" rtlCol="0">
            <a:spAutoFit/>
          </a:bodyPr>
          <a:lstStyle/>
          <a:p>
            <a:endParaRPr lang="en-US" sz="1200" dirty="0"/>
          </a:p>
        </p:txBody>
      </p:sp>
      <p:pic>
        <p:nvPicPr>
          <p:cNvPr id="23" name="Picture 9"/>
          <p:cNvPicPr>
            <a:picLocks noChangeAspect="1"/>
          </p:cNvPicPr>
          <p:nvPr/>
        </p:nvPicPr>
        <p:blipFill>
          <a:blip r:embed="rId17" cstate="print"/>
          <a:stretch>
            <a:fillRect/>
          </a:stretch>
        </p:blipFill>
        <p:spPr>
          <a:xfrm>
            <a:off x="39569" y="6165304"/>
            <a:ext cx="1872208" cy="442522"/>
          </a:xfrm>
          <a:prstGeom prst="rect">
            <a:avLst/>
          </a:prstGeom>
        </p:spPr>
      </p:pic>
    </p:spTree>
    <p:extLst>
      <p:ext uri="{BB962C8B-B14F-4D97-AF65-F5344CB8AC3E}">
        <p14:creationId xmlns:p14="http://schemas.microsoft.com/office/powerpoint/2010/main" val="2073015111"/>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Vista Aerea 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5536" y="338003"/>
            <a:ext cx="7155476" cy="5165718"/>
          </a:xfrm>
          <a:prstGeom prst="rect">
            <a:avLst/>
          </a:prstGeom>
        </p:spPr>
      </p:pic>
      <p:sp>
        <p:nvSpPr>
          <p:cNvPr id="24579" name="Título 1"/>
          <p:cNvSpPr txBox="1">
            <a:spLocks/>
          </p:cNvSpPr>
          <p:nvPr/>
        </p:nvSpPr>
        <p:spPr bwMode="auto">
          <a:xfrm>
            <a:off x="0" y="228600"/>
            <a:ext cx="9144000" cy="1193800"/>
          </a:xfrm>
          <a:prstGeom prst="rect">
            <a:avLst/>
          </a:prstGeom>
          <a:noFill/>
          <a:ln w="9525">
            <a:noFill/>
            <a:miter lim="800000"/>
            <a:headEnd/>
            <a:tailEnd/>
          </a:ln>
        </p:spPr>
        <p:txBody>
          <a:bodyPr anchor="ctr"/>
          <a:lstStyle/>
          <a:p>
            <a:pPr algn="ctr"/>
            <a:r>
              <a:rPr lang="es-ES_tradnl" sz="6000" dirty="0" smtClean="0">
                <a:solidFill>
                  <a:schemeClr val="bg1"/>
                </a:solidFill>
                <a:latin typeface="Euphemia UCAS" pitchFamily="-84" charset="0"/>
              </a:rPr>
              <a:t>Aeropuerto Internacional de </a:t>
            </a:r>
            <a:r>
              <a:rPr lang="es-ES_tradnl" sz="6000" dirty="0" err="1" smtClean="0">
                <a:solidFill>
                  <a:schemeClr val="bg1"/>
                </a:solidFill>
                <a:latin typeface="Euphemia UCAS" pitchFamily="-84" charset="0"/>
              </a:rPr>
              <a:t>Tocumen</a:t>
            </a:r>
            <a:endParaRPr lang="es-ES_tradnl" sz="6000" dirty="0">
              <a:solidFill>
                <a:schemeClr val="bg1"/>
              </a:solidFill>
              <a:latin typeface="Euphemia UCAS" pitchFamily="-84" charset="0"/>
            </a:endParaRPr>
          </a:p>
        </p:txBody>
      </p:sp>
      <p:sp>
        <p:nvSpPr>
          <p:cNvPr id="14" name="Marcador de contenido 2"/>
          <p:cNvSpPr txBox="1">
            <a:spLocks/>
          </p:cNvSpPr>
          <p:nvPr/>
        </p:nvSpPr>
        <p:spPr bwMode="auto">
          <a:xfrm>
            <a:off x="3429000" y="3140968"/>
            <a:ext cx="3657600" cy="2736304"/>
          </a:xfrm>
          <a:prstGeom prst="rect">
            <a:avLst/>
          </a:prstGeom>
          <a:solidFill>
            <a:srgbClr val="403152">
              <a:alpha val="48000"/>
            </a:srgbClr>
          </a:solidFill>
          <a:ln w="9525">
            <a:no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 sz="8000" dirty="0">
                <a:solidFill>
                  <a:schemeClr val="bg1"/>
                </a:solidFill>
                <a:latin typeface="Euphemia UCAS"/>
                <a:ea typeface="ＭＳ Ｐゴシック" pitchFamily="50" charset="-128"/>
                <a:cs typeface="Euphemia UCAS"/>
              </a:rPr>
              <a:t> </a:t>
            </a:r>
            <a:r>
              <a:rPr lang="es-ES" sz="20000" dirty="0" smtClean="0">
                <a:solidFill>
                  <a:schemeClr val="bg1"/>
                </a:solidFill>
                <a:latin typeface="Euphemia UCAS"/>
                <a:ea typeface="ＭＳ Ｐゴシック" pitchFamily="50" charset="-128"/>
                <a:cs typeface="Euphemia UCAS"/>
              </a:rPr>
              <a:t>34</a:t>
            </a:r>
            <a:endParaRPr lang="es-ES_tradnl" sz="3000" dirty="0">
              <a:solidFill>
                <a:schemeClr val="bg1"/>
              </a:solidFill>
              <a:latin typeface="Euphemia UCAS"/>
              <a:ea typeface="ＭＳ Ｐゴシック" charset="-128"/>
              <a:cs typeface="Euphemia UCAS"/>
            </a:endParaRPr>
          </a:p>
        </p:txBody>
      </p:sp>
      <p:sp>
        <p:nvSpPr>
          <p:cNvPr id="15" name="Marcador de contenido 2"/>
          <p:cNvSpPr txBox="1">
            <a:spLocks/>
          </p:cNvSpPr>
          <p:nvPr/>
        </p:nvSpPr>
        <p:spPr bwMode="auto">
          <a:xfrm>
            <a:off x="3733800" y="3140968"/>
            <a:ext cx="5463366" cy="2808287"/>
          </a:xfrm>
          <a:prstGeom prst="rect">
            <a:avLst/>
          </a:prstGeom>
          <a:solidFill>
            <a:srgbClr val="403152">
              <a:alpha val="48000"/>
            </a:srgbClr>
          </a:solidFill>
          <a:ln w="9525">
            <a:no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 sz="20000" dirty="0" smtClean="0">
                <a:solidFill>
                  <a:schemeClr val="bg1"/>
                </a:solidFill>
                <a:latin typeface="Euphemia UCAS"/>
                <a:ea typeface="ＭＳ Ｐゴシック" pitchFamily="50" charset="-128"/>
                <a:cs typeface="Euphemia UCAS"/>
              </a:rPr>
              <a:t>7</a:t>
            </a:r>
            <a:r>
              <a:rPr lang="es-ES" sz="2800" dirty="0" smtClean="0">
                <a:solidFill>
                  <a:schemeClr val="bg1"/>
                </a:solidFill>
                <a:latin typeface="Euphemia UCAS"/>
                <a:ea typeface="ＭＳ Ｐゴシック" pitchFamily="50" charset="-128"/>
                <a:cs typeface="Euphemia UCAS"/>
              </a:rPr>
              <a:t>Millones de pasajeros</a:t>
            </a:r>
            <a:endParaRPr lang="es-ES_tradnl" sz="3000" dirty="0">
              <a:solidFill>
                <a:schemeClr val="bg1"/>
              </a:solidFill>
              <a:latin typeface="Euphemia UCAS"/>
              <a:ea typeface="ＭＳ Ｐゴシック" pitchFamily="50" charset="-128"/>
              <a:cs typeface="Euphemia UCAS"/>
            </a:endParaRPr>
          </a:p>
        </p:txBody>
      </p:sp>
      <p:sp>
        <p:nvSpPr>
          <p:cNvPr id="9" name="Marcador de contenido 2"/>
          <p:cNvSpPr txBox="1">
            <a:spLocks/>
          </p:cNvSpPr>
          <p:nvPr/>
        </p:nvSpPr>
        <p:spPr bwMode="auto">
          <a:xfrm>
            <a:off x="32817" y="4509393"/>
            <a:ext cx="3167583" cy="1439862"/>
          </a:xfrm>
          <a:prstGeom prst="rect">
            <a:avLst/>
          </a:prstGeom>
          <a:solidFill>
            <a:srgbClr val="403152">
              <a:alpha val="48000"/>
            </a:srgbClr>
          </a:solidFill>
          <a:ln w="9525">
            <a:no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 sz="10000" dirty="0" smtClean="0">
                <a:solidFill>
                  <a:schemeClr val="bg1"/>
                </a:solidFill>
                <a:latin typeface="Euphemia UCAS"/>
                <a:ea typeface="ＭＳ Ｐゴシック" pitchFamily="50" charset="-128"/>
                <a:cs typeface="Euphemia UCAS"/>
              </a:rPr>
              <a:t>2013</a:t>
            </a:r>
            <a:endParaRPr lang="es-ES_tradnl" sz="10000" dirty="0">
              <a:solidFill>
                <a:schemeClr val="bg1"/>
              </a:solidFill>
              <a:latin typeface="Euphemia UCAS"/>
              <a:ea typeface="ＭＳ Ｐゴシック" charset="-128"/>
              <a:cs typeface="Euphemia UCAS"/>
            </a:endParaRPr>
          </a:p>
        </p:txBody>
      </p:sp>
      <p:pic>
        <p:nvPicPr>
          <p:cNvPr id="10" name="Picture 9"/>
          <p:cNvPicPr>
            <a:picLocks noChangeAspect="1"/>
          </p:cNvPicPr>
          <p:nvPr/>
        </p:nvPicPr>
        <p:blipFill>
          <a:blip r:embed="rId4" cstate="print"/>
          <a:stretch>
            <a:fillRect/>
          </a:stretch>
        </p:blipFill>
        <p:spPr>
          <a:xfrm>
            <a:off x="39569" y="6165304"/>
            <a:ext cx="1872208" cy="442522"/>
          </a:xfrm>
          <a:prstGeom prst="rect">
            <a:avLst/>
          </a:prstGeom>
        </p:spPr>
      </p:pic>
      <p:sp>
        <p:nvSpPr>
          <p:cNvPr id="12" name="Marcador de contenido 2"/>
          <p:cNvSpPr txBox="1">
            <a:spLocks/>
          </p:cNvSpPr>
          <p:nvPr/>
        </p:nvSpPr>
        <p:spPr bwMode="auto">
          <a:xfrm>
            <a:off x="7086600" y="4454164"/>
            <a:ext cx="2413000" cy="711554"/>
          </a:xfrm>
          <a:prstGeom prst="rect">
            <a:avLst/>
          </a:prstGeom>
          <a:solidFill>
            <a:srgbClr val="403152">
              <a:alpha val="48000"/>
            </a:srgbClr>
          </a:solidFill>
          <a:ln w="9525">
            <a:no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 sz="3000" dirty="0" smtClean="0">
                <a:solidFill>
                  <a:schemeClr val="bg1"/>
                </a:solidFill>
                <a:latin typeface="Euphemia UCAS"/>
                <a:ea typeface="ＭＳ Ｐゴシック" pitchFamily="50" charset="-128"/>
                <a:cs typeface="Euphemia UCAS"/>
              </a:rPr>
              <a:t>puertas de</a:t>
            </a:r>
            <a:endParaRPr lang="es-ES_tradnl" sz="3000" dirty="0">
              <a:solidFill>
                <a:schemeClr val="bg1"/>
              </a:solidFill>
              <a:latin typeface="Euphemia UCAS"/>
              <a:ea typeface="ＭＳ Ｐゴシック" charset="-128"/>
              <a:cs typeface="Euphemia UCAS"/>
            </a:endParaRPr>
          </a:p>
        </p:txBody>
      </p:sp>
      <p:sp>
        <p:nvSpPr>
          <p:cNvPr id="13" name="Marcador de contenido 2"/>
          <p:cNvSpPr txBox="1">
            <a:spLocks/>
          </p:cNvSpPr>
          <p:nvPr/>
        </p:nvSpPr>
        <p:spPr bwMode="auto">
          <a:xfrm>
            <a:off x="7086600" y="5165718"/>
            <a:ext cx="2057400" cy="711554"/>
          </a:xfrm>
          <a:prstGeom prst="rect">
            <a:avLst/>
          </a:prstGeom>
          <a:solidFill>
            <a:srgbClr val="403152">
              <a:alpha val="48000"/>
            </a:srgbClr>
          </a:solidFill>
          <a:ln w="9525">
            <a:no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 sz="3000" dirty="0" smtClean="0">
                <a:solidFill>
                  <a:schemeClr val="bg1"/>
                </a:solidFill>
                <a:latin typeface="Euphemia UCAS"/>
                <a:ea typeface="ＭＳ Ｐゴシック" pitchFamily="50" charset="-128"/>
                <a:cs typeface="Euphemia UCAS"/>
              </a:rPr>
              <a:t>embarque</a:t>
            </a:r>
            <a:endParaRPr lang="es-ES_tradnl" sz="3000" dirty="0">
              <a:solidFill>
                <a:schemeClr val="bg1"/>
              </a:solidFill>
              <a:latin typeface="Euphemia UCAS"/>
              <a:ea typeface="ＭＳ Ｐゴシック" charset="-128"/>
              <a:cs typeface="Euphemia UCAS"/>
            </a:endParaRPr>
          </a:p>
        </p:txBody>
      </p:sp>
    </p:spTree>
    <p:extLst>
      <p:ext uri="{BB962C8B-B14F-4D97-AF65-F5344CB8AC3E}">
        <p14:creationId xmlns:p14="http://schemas.microsoft.com/office/powerpoint/2010/main" val="160774147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9" grpId="0" animBg="1"/>
      <p:bldP spid="12" grpId="0" animBg="1"/>
      <p:bldP spid="12" grpId="1" animBg="1"/>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en 6" descr="430108_315240921916650_162086745_n.jpg"/>
          <p:cNvPicPr>
            <a:picLocks noChangeAspect="1"/>
          </p:cNvPicPr>
          <p:nvPr/>
        </p:nvPicPr>
        <p:blipFill>
          <a:blip r:embed="rId3" cstate="print">
            <a:extLst>
              <a:ext uri="{28A0092B-C50C-407E-A947-70E740481C1C}">
                <a14:useLocalDpi xmlns:a14="http://schemas.microsoft.com/office/drawing/2010/main"/>
              </a:ext>
            </a:extLst>
          </a:blip>
          <a:srcRect t="-1797"/>
          <a:stretch>
            <a:fillRect/>
          </a:stretch>
        </p:blipFill>
        <p:spPr bwMode="auto">
          <a:xfrm>
            <a:off x="0" y="-100013"/>
            <a:ext cx="9144000" cy="6959601"/>
          </a:xfrm>
          <a:prstGeom prst="rect">
            <a:avLst/>
          </a:prstGeom>
          <a:noFill/>
          <a:ln w="9525">
            <a:noFill/>
            <a:miter lim="800000"/>
            <a:headEnd/>
            <a:tailEnd/>
          </a:ln>
        </p:spPr>
      </p:pic>
      <p:sp>
        <p:nvSpPr>
          <p:cNvPr id="24579" name="Título 1"/>
          <p:cNvSpPr txBox="1">
            <a:spLocks/>
          </p:cNvSpPr>
          <p:nvPr/>
        </p:nvSpPr>
        <p:spPr bwMode="auto">
          <a:xfrm>
            <a:off x="0" y="228600"/>
            <a:ext cx="9144000" cy="1193800"/>
          </a:xfrm>
          <a:prstGeom prst="rect">
            <a:avLst/>
          </a:prstGeom>
          <a:noFill/>
          <a:ln w="9525">
            <a:noFill/>
            <a:miter lim="800000"/>
            <a:headEnd/>
            <a:tailEnd/>
          </a:ln>
        </p:spPr>
        <p:txBody>
          <a:bodyPr anchor="ctr"/>
          <a:lstStyle/>
          <a:p>
            <a:pPr algn="ctr"/>
            <a:r>
              <a:rPr lang="es-ES_tradnl" sz="6000" dirty="0" smtClean="0">
                <a:solidFill>
                  <a:schemeClr val="bg1"/>
                </a:solidFill>
                <a:latin typeface="Euphemia UCAS" pitchFamily="-84" charset="0"/>
              </a:rPr>
              <a:t>Aeropuerto Internacional de </a:t>
            </a:r>
            <a:r>
              <a:rPr lang="es-ES_tradnl" sz="6000" dirty="0" err="1" smtClean="0">
                <a:solidFill>
                  <a:schemeClr val="bg1"/>
                </a:solidFill>
                <a:latin typeface="Euphemia UCAS" pitchFamily="-84" charset="0"/>
              </a:rPr>
              <a:t>Tocumen</a:t>
            </a:r>
            <a:endParaRPr lang="es-ES_tradnl" sz="6000" dirty="0">
              <a:solidFill>
                <a:schemeClr val="bg1"/>
              </a:solidFill>
              <a:latin typeface="Euphemia UCAS" pitchFamily="-84" charset="0"/>
            </a:endParaRPr>
          </a:p>
        </p:txBody>
      </p:sp>
      <p:sp>
        <p:nvSpPr>
          <p:cNvPr id="13" name="Marcador de contenido 2"/>
          <p:cNvSpPr txBox="1">
            <a:spLocks/>
          </p:cNvSpPr>
          <p:nvPr/>
        </p:nvSpPr>
        <p:spPr bwMode="auto">
          <a:xfrm>
            <a:off x="3360869" y="3428517"/>
            <a:ext cx="3731411" cy="2664296"/>
          </a:xfrm>
          <a:prstGeom prst="rect">
            <a:avLst/>
          </a:prstGeom>
          <a:solidFill>
            <a:srgbClr val="403152">
              <a:alpha val="38039"/>
            </a:srgbClr>
          </a:solidFill>
          <a:ln w="9525">
            <a:no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 sz="8000" dirty="0">
                <a:solidFill>
                  <a:schemeClr val="bg1"/>
                </a:solidFill>
                <a:latin typeface="Euphemia UCAS"/>
                <a:ea typeface="ＭＳ Ｐゴシック" pitchFamily="50" charset="-128"/>
                <a:cs typeface="Euphemia UCAS"/>
              </a:rPr>
              <a:t> </a:t>
            </a:r>
            <a:r>
              <a:rPr lang="es-ES" sz="20000" dirty="0" smtClean="0">
                <a:solidFill>
                  <a:schemeClr val="bg1"/>
                </a:solidFill>
                <a:latin typeface="Euphemia UCAS"/>
                <a:ea typeface="ＭＳ Ｐゴシック" pitchFamily="50" charset="-128"/>
                <a:cs typeface="Euphemia UCAS"/>
              </a:rPr>
              <a:t>54</a:t>
            </a:r>
            <a:endParaRPr lang="es-ES_tradnl" sz="3000" dirty="0">
              <a:solidFill>
                <a:schemeClr val="bg1"/>
              </a:solidFill>
              <a:latin typeface="Euphemia UCAS"/>
              <a:ea typeface="ＭＳ Ｐゴシック" charset="-128"/>
              <a:cs typeface="Euphemia UCAS"/>
            </a:endParaRPr>
          </a:p>
        </p:txBody>
      </p:sp>
      <p:sp>
        <p:nvSpPr>
          <p:cNvPr id="16" name="Marcador de contenido 2"/>
          <p:cNvSpPr txBox="1">
            <a:spLocks/>
          </p:cNvSpPr>
          <p:nvPr/>
        </p:nvSpPr>
        <p:spPr bwMode="auto">
          <a:xfrm>
            <a:off x="2959100" y="3527152"/>
            <a:ext cx="6337300" cy="2645048"/>
          </a:xfrm>
          <a:prstGeom prst="rect">
            <a:avLst/>
          </a:prstGeom>
          <a:solidFill>
            <a:srgbClr val="403152">
              <a:alpha val="38039"/>
            </a:srgbClr>
          </a:solidFill>
          <a:ln w="9525">
            <a:no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 sz="19000" dirty="0" smtClean="0">
                <a:solidFill>
                  <a:schemeClr val="bg1"/>
                </a:solidFill>
                <a:latin typeface="Euphemia UCAS"/>
                <a:ea typeface="ＭＳ Ｐゴシック" pitchFamily="50" charset="-128"/>
                <a:cs typeface="Euphemia UCAS"/>
              </a:rPr>
              <a:t>18</a:t>
            </a:r>
            <a:r>
              <a:rPr lang="es-ES" dirty="0" smtClean="0">
                <a:solidFill>
                  <a:schemeClr val="bg1"/>
                </a:solidFill>
                <a:latin typeface="Euphemia UCAS"/>
                <a:ea typeface="ＭＳ Ｐゴシック" pitchFamily="50" charset="-128"/>
                <a:cs typeface="Euphemia UCAS"/>
              </a:rPr>
              <a:t>Millones de pasajeros</a:t>
            </a:r>
            <a:endParaRPr lang="es-ES_tradnl" dirty="0">
              <a:solidFill>
                <a:schemeClr val="bg1"/>
              </a:solidFill>
              <a:latin typeface="Euphemia UCAS"/>
              <a:ea typeface="ＭＳ Ｐゴシック" pitchFamily="50" charset="-128"/>
              <a:cs typeface="Euphemia UCAS"/>
            </a:endParaRPr>
          </a:p>
        </p:txBody>
      </p:sp>
      <p:sp>
        <p:nvSpPr>
          <p:cNvPr id="19" name="Marcador de contenido 2"/>
          <p:cNvSpPr txBox="1">
            <a:spLocks/>
          </p:cNvSpPr>
          <p:nvPr/>
        </p:nvSpPr>
        <p:spPr bwMode="auto">
          <a:xfrm>
            <a:off x="-79375" y="4653136"/>
            <a:ext cx="3203575" cy="1404639"/>
          </a:xfrm>
          <a:prstGeom prst="rect">
            <a:avLst/>
          </a:prstGeom>
          <a:solidFill>
            <a:srgbClr val="403152">
              <a:alpha val="38039"/>
            </a:srgbClr>
          </a:solidFill>
          <a:ln w="9525">
            <a:no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 sz="10000" dirty="0">
                <a:solidFill>
                  <a:schemeClr val="bg1"/>
                </a:solidFill>
                <a:latin typeface="Euphemia UCAS"/>
                <a:ea typeface="ＭＳ Ｐゴシック" pitchFamily="50" charset="-128"/>
                <a:cs typeface="Euphemia UCAS"/>
              </a:rPr>
              <a:t>2016</a:t>
            </a:r>
            <a:endParaRPr lang="es-ES_tradnl" sz="10000" dirty="0">
              <a:solidFill>
                <a:schemeClr val="bg1"/>
              </a:solidFill>
              <a:latin typeface="Euphemia UCAS"/>
              <a:ea typeface="ＭＳ Ｐゴシック" charset="-128"/>
              <a:cs typeface="Euphemia UCAS"/>
            </a:endParaRPr>
          </a:p>
        </p:txBody>
      </p:sp>
      <p:sp>
        <p:nvSpPr>
          <p:cNvPr id="2" name="Rectangle 1"/>
          <p:cNvSpPr/>
          <p:nvPr/>
        </p:nvSpPr>
        <p:spPr>
          <a:xfrm>
            <a:off x="141" y="6397923"/>
            <a:ext cx="6006773" cy="400110"/>
          </a:xfrm>
          <a:prstGeom prst="rect">
            <a:avLst/>
          </a:prstGeom>
        </p:spPr>
        <p:txBody>
          <a:bodyPr wrap="none">
            <a:spAutoFit/>
          </a:bodyPr>
          <a:lstStyle/>
          <a:p>
            <a:r>
              <a:rPr lang="es-PA" sz="2000" dirty="0" smtClean="0">
                <a:solidFill>
                  <a:schemeClr val="bg1"/>
                </a:solidFill>
                <a:latin typeface="Euphemia UCAS"/>
                <a:cs typeface="Euphemia UCAS"/>
              </a:rPr>
              <a:t>Terminal Sur, Aeropuerto Internacional de </a:t>
            </a:r>
            <a:r>
              <a:rPr lang="es-PA" sz="2000" dirty="0" err="1" smtClean="0">
                <a:solidFill>
                  <a:schemeClr val="bg1"/>
                </a:solidFill>
                <a:latin typeface="Euphemia UCAS"/>
                <a:cs typeface="Euphemia UCAS"/>
              </a:rPr>
              <a:t>Tocumen</a:t>
            </a:r>
            <a:endParaRPr lang="es-PA" sz="2000" dirty="0">
              <a:solidFill>
                <a:schemeClr val="bg1"/>
              </a:solidFill>
              <a:latin typeface="Euphemia UCAS"/>
              <a:cs typeface="Euphemia UCAS"/>
            </a:endParaRPr>
          </a:p>
        </p:txBody>
      </p:sp>
      <p:sp>
        <p:nvSpPr>
          <p:cNvPr id="3" name="TextBox 2"/>
          <p:cNvSpPr txBox="1"/>
          <p:nvPr/>
        </p:nvSpPr>
        <p:spPr>
          <a:xfrm>
            <a:off x="10312400" y="5164667"/>
            <a:ext cx="184666" cy="461665"/>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4" cstate="print"/>
          <a:stretch>
            <a:fillRect/>
          </a:stretch>
        </p:blipFill>
        <p:spPr>
          <a:xfrm>
            <a:off x="251520" y="2105862"/>
            <a:ext cx="1872208" cy="442522"/>
          </a:xfrm>
          <a:prstGeom prst="rect">
            <a:avLst/>
          </a:prstGeom>
        </p:spPr>
      </p:pic>
      <p:sp>
        <p:nvSpPr>
          <p:cNvPr id="11" name="Marcador de contenido 2"/>
          <p:cNvSpPr txBox="1">
            <a:spLocks/>
          </p:cNvSpPr>
          <p:nvPr/>
        </p:nvSpPr>
        <p:spPr bwMode="auto">
          <a:xfrm>
            <a:off x="7086600" y="4672892"/>
            <a:ext cx="2413000" cy="711554"/>
          </a:xfrm>
          <a:prstGeom prst="rect">
            <a:avLst/>
          </a:prstGeom>
          <a:solidFill>
            <a:srgbClr val="403152">
              <a:alpha val="48000"/>
            </a:srgbClr>
          </a:solidFill>
          <a:ln w="9525">
            <a:no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 sz="3000" dirty="0" smtClean="0">
                <a:solidFill>
                  <a:schemeClr val="bg1"/>
                </a:solidFill>
                <a:latin typeface="Euphemia UCAS"/>
                <a:ea typeface="ＭＳ Ｐゴシック" pitchFamily="50" charset="-128"/>
                <a:cs typeface="Euphemia UCAS"/>
              </a:rPr>
              <a:t>puertas de</a:t>
            </a:r>
            <a:endParaRPr lang="es-ES_tradnl" sz="3000" dirty="0">
              <a:solidFill>
                <a:schemeClr val="bg1"/>
              </a:solidFill>
              <a:latin typeface="Euphemia UCAS"/>
              <a:ea typeface="ＭＳ Ｐゴシック" charset="-128"/>
              <a:cs typeface="Euphemia UCAS"/>
            </a:endParaRPr>
          </a:p>
        </p:txBody>
      </p:sp>
      <p:sp>
        <p:nvSpPr>
          <p:cNvPr id="12" name="Marcador de contenido 2"/>
          <p:cNvSpPr txBox="1">
            <a:spLocks/>
          </p:cNvSpPr>
          <p:nvPr/>
        </p:nvSpPr>
        <p:spPr bwMode="auto">
          <a:xfrm>
            <a:off x="7086600" y="5384446"/>
            <a:ext cx="2057400" cy="711554"/>
          </a:xfrm>
          <a:prstGeom prst="rect">
            <a:avLst/>
          </a:prstGeom>
          <a:solidFill>
            <a:srgbClr val="403152">
              <a:alpha val="48000"/>
            </a:srgbClr>
          </a:solidFill>
          <a:ln w="9525">
            <a:noFill/>
            <a:miter lim="800000"/>
            <a:headEnd/>
            <a:tailEnd/>
          </a:ln>
          <a:effectLst>
            <a:outerShdw dist="20000" dir="5400000" rotWithShape="0">
              <a:srgbClr val="808080">
                <a:alpha val="37999"/>
              </a:srgbClr>
            </a:outerShdw>
          </a:effectLst>
        </p:spPr>
        <p:txBody>
          <a:bodyPr/>
          <a:lstStyle/>
          <a:p>
            <a:pPr marL="342900" indent="-342900" eaLnBrk="0" hangingPunct="0">
              <a:spcBef>
                <a:spcPct val="20000"/>
              </a:spcBef>
              <a:defRPr/>
            </a:pPr>
            <a:r>
              <a:rPr lang="es-ES" sz="3000" dirty="0" smtClean="0">
                <a:solidFill>
                  <a:schemeClr val="bg1"/>
                </a:solidFill>
                <a:latin typeface="Euphemia UCAS"/>
                <a:ea typeface="ＭＳ Ｐゴシック" pitchFamily="50" charset="-128"/>
                <a:cs typeface="Euphemia UCAS"/>
              </a:rPr>
              <a:t>embarque</a:t>
            </a:r>
            <a:endParaRPr lang="es-ES_tradnl" sz="3000" dirty="0">
              <a:solidFill>
                <a:schemeClr val="bg1"/>
              </a:solidFill>
              <a:latin typeface="Euphemia UCAS"/>
              <a:ea typeface="ＭＳ Ｐゴシック" charset="-128"/>
              <a:cs typeface="Euphemia UCAS"/>
            </a:endParaRPr>
          </a:p>
        </p:txBody>
      </p:sp>
    </p:spTree>
    <p:extLst>
      <p:ext uri="{BB962C8B-B14F-4D97-AF65-F5344CB8AC3E}">
        <p14:creationId xmlns:p14="http://schemas.microsoft.com/office/powerpoint/2010/main" val="288336865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9" grpId="0" animBg="1"/>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Aeropuertos.jpg"/>
          <p:cNvPicPr>
            <a:picLocks noChangeAspect="1"/>
          </p:cNvPicPr>
          <p:nvPr/>
        </p:nvPicPr>
        <p:blipFill>
          <a:blip r:embed="rId2" cstate="print"/>
          <a:stretch>
            <a:fillRect/>
          </a:stretch>
        </p:blipFill>
        <p:spPr>
          <a:xfrm>
            <a:off x="-180528" y="548680"/>
            <a:ext cx="3907494" cy="2952328"/>
          </a:xfrm>
          <a:prstGeom prst="rect">
            <a:avLst/>
          </a:prstGeom>
        </p:spPr>
      </p:pic>
      <p:sp>
        <p:nvSpPr>
          <p:cNvPr id="8" name="Título 1"/>
          <p:cNvSpPr txBox="1">
            <a:spLocks/>
          </p:cNvSpPr>
          <p:nvPr/>
        </p:nvSpPr>
        <p:spPr bwMode="auto">
          <a:xfrm>
            <a:off x="4499992" y="908720"/>
            <a:ext cx="4355976" cy="887512"/>
          </a:xfrm>
          <a:prstGeom prst="rect">
            <a:avLst/>
          </a:prstGeom>
          <a:noFill/>
          <a:ln w="9525">
            <a:noFill/>
            <a:miter lim="800000"/>
            <a:headEnd/>
            <a:tailEnd/>
          </a:ln>
        </p:spPr>
        <p:txBody>
          <a:bodyPr anchor="ctr"/>
          <a:lstStyle/>
          <a:p>
            <a:pPr algn="ctr"/>
            <a:r>
              <a:rPr lang="es-ES_tradnl" sz="4800" dirty="0" smtClean="0">
                <a:solidFill>
                  <a:schemeClr val="bg1"/>
                </a:solidFill>
                <a:latin typeface="Euphemia UCAS" pitchFamily="-84" charset="0"/>
              </a:rPr>
              <a:t>Nuevos Aeropuertos</a:t>
            </a:r>
            <a:endParaRPr lang="es-ES_tradnl" sz="4800" dirty="0">
              <a:solidFill>
                <a:schemeClr val="bg1"/>
              </a:solidFill>
              <a:latin typeface="Euphemia UCAS" pitchFamily="-84" charset="0"/>
            </a:endParaRPr>
          </a:p>
        </p:txBody>
      </p:sp>
      <p:pic>
        <p:nvPicPr>
          <p:cNvPr id="9" name="Imagen 8" descr="Transporte.jpg"/>
          <p:cNvPicPr>
            <a:picLocks noChangeAspect="1"/>
          </p:cNvPicPr>
          <p:nvPr/>
        </p:nvPicPr>
        <p:blipFill>
          <a:blip r:embed="rId3" cstate="print"/>
          <a:stretch>
            <a:fillRect/>
          </a:stretch>
        </p:blipFill>
        <p:spPr>
          <a:xfrm>
            <a:off x="4860032" y="2564904"/>
            <a:ext cx="4139952" cy="3104964"/>
          </a:xfrm>
          <a:prstGeom prst="rect">
            <a:avLst/>
          </a:prstGeom>
        </p:spPr>
      </p:pic>
      <p:sp>
        <p:nvSpPr>
          <p:cNvPr id="10" name="Título 1"/>
          <p:cNvSpPr txBox="1">
            <a:spLocks/>
          </p:cNvSpPr>
          <p:nvPr/>
        </p:nvSpPr>
        <p:spPr bwMode="auto">
          <a:xfrm>
            <a:off x="-216024" y="4503941"/>
            <a:ext cx="5076056" cy="599480"/>
          </a:xfrm>
          <a:prstGeom prst="rect">
            <a:avLst/>
          </a:prstGeom>
          <a:noFill/>
          <a:ln w="9525">
            <a:noFill/>
            <a:miter lim="800000"/>
            <a:headEnd/>
            <a:tailEnd/>
          </a:ln>
        </p:spPr>
        <p:txBody>
          <a:bodyPr anchor="ctr"/>
          <a:lstStyle/>
          <a:p>
            <a:pPr algn="ctr"/>
            <a:r>
              <a:rPr lang="es-ES_tradnl" sz="4800" dirty="0" smtClean="0">
                <a:solidFill>
                  <a:schemeClr val="bg1"/>
                </a:solidFill>
                <a:latin typeface="Euphemia UCAS" pitchFamily="-84" charset="0"/>
              </a:rPr>
              <a:t>Nuevo Sistema de Transporte</a:t>
            </a:r>
            <a:endParaRPr lang="es-ES_tradnl" sz="4800" dirty="0">
              <a:solidFill>
                <a:schemeClr val="bg1"/>
              </a:solidFill>
              <a:latin typeface="Euphemia UCAS" pitchFamily="-84" charset="0"/>
            </a:endParaRPr>
          </a:p>
        </p:txBody>
      </p:sp>
      <p:pic>
        <p:nvPicPr>
          <p:cNvPr id="11" name="Picture 7"/>
          <p:cNvPicPr>
            <a:picLocks noChangeAspect="1"/>
          </p:cNvPicPr>
          <p:nvPr/>
        </p:nvPicPr>
        <p:blipFill>
          <a:blip r:embed="rId4" cstate="print"/>
          <a:stretch>
            <a:fillRect/>
          </a:stretch>
        </p:blipFill>
        <p:spPr>
          <a:xfrm>
            <a:off x="539552" y="6165304"/>
            <a:ext cx="1872208" cy="442522"/>
          </a:xfrm>
          <a:prstGeom prst="rect">
            <a:avLst/>
          </a:prstGeom>
        </p:spPr>
      </p:pic>
    </p:spTree>
    <p:extLst>
      <p:ext uri="{BB962C8B-B14F-4D97-AF65-F5344CB8AC3E}">
        <p14:creationId xmlns:p14="http://schemas.microsoft.com/office/powerpoint/2010/main" val="2060884411"/>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ítulo 1"/>
          <p:cNvSpPr txBox="1">
            <a:spLocks/>
          </p:cNvSpPr>
          <p:nvPr/>
        </p:nvSpPr>
        <p:spPr bwMode="auto">
          <a:xfrm>
            <a:off x="0" y="254000"/>
            <a:ext cx="9144000" cy="1193800"/>
          </a:xfrm>
          <a:prstGeom prst="rect">
            <a:avLst/>
          </a:prstGeom>
          <a:noFill/>
          <a:ln w="9525">
            <a:noFill/>
            <a:miter lim="800000"/>
            <a:headEnd/>
            <a:tailEnd/>
          </a:ln>
        </p:spPr>
        <p:txBody>
          <a:bodyPr anchor="ctr"/>
          <a:lstStyle/>
          <a:p>
            <a:pPr algn="ctr"/>
            <a:r>
              <a:rPr lang="es-ES_tradnl" sz="6000" dirty="0" smtClean="0">
                <a:solidFill>
                  <a:schemeClr val="bg1"/>
                </a:solidFill>
                <a:latin typeface="Euphemia UCAS" pitchFamily="-84" charset="0"/>
              </a:rPr>
              <a:t>Moderna infraestructura de negocios </a:t>
            </a:r>
            <a:endParaRPr lang="es-ES_tradnl" sz="6000" dirty="0">
              <a:solidFill>
                <a:schemeClr val="bg1"/>
              </a:solidFill>
              <a:latin typeface="Euphemia UCAS" pitchFamily="-84" charset="0"/>
            </a:endParaRPr>
          </a:p>
        </p:txBody>
      </p:sp>
      <p:sp>
        <p:nvSpPr>
          <p:cNvPr id="11" name="5 Marcador de contenido"/>
          <p:cNvSpPr txBox="1">
            <a:spLocks/>
          </p:cNvSpPr>
          <p:nvPr/>
        </p:nvSpPr>
        <p:spPr bwMode="auto">
          <a:xfrm>
            <a:off x="0" y="4858443"/>
            <a:ext cx="9144000" cy="1909762"/>
          </a:xfrm>
          <a:prstGeom prst="rect">
            <a:avLst/>
          </a:prstGeom>
          <a:solidFill>
            <a:schemeClr val="tx2">
              <a:lumMod val="50000"/>
              <a:alpha val="59000"/>
            </a:schemeClr>
          </a:solidFill>
          <a:ln w="9525">
            <a:noFill/>
            <a:miter lim="800000"/>
            <a:headEnd/>
            <a:tailEnd/>
          </a:ln>
        </p:spPr>
        <p:txBody>
          <a:bodyPr/>
          <a:lstStyle/>
          <a:p>
            <a:pPr algn="ctr">
              <a:spcBef>
                <a:spcPct val="20000"/>
              </a:spcBef>
              <a:buClr>
                <a:schemeClr val="tx2"/>
              </a:buClr>
              <a:defRPr/>
            </a:pPr>
            <a:r>
              <a:rPr lang="es-PA" sz="6000" dirty="0" smtClean="0">
                <a:solidFill>
                  <a:srgbClr val="FFFFFF"/>
                </a:solidFill>
                <a:latin typeface="Euphemia UCAS"/>
                <a:ea typeface="Arial" pitchFamily="-120" charset="0"/>
                <a:cs typeface="Euphemia UCAS"/>
              </a:rPr>
              <a:t>170 compañías mul</a:t>
            </a:r>
            <a:r>
              <a:rPr lang="en-US" sz="6000" dirty="0" err="1" smtClean="0">
                <a:solidFill>
                  <a:srgbClr val="FFFFFF"/>
                </a:solidFill>
                <a:latin typeface="Euphemia UCAS"/>
                <a:ea typeface="Arial" pitchFamily="-120" charset="0"/>
                <a:cs typeface="Euphemia UCAS"/>
              </a:rPr>
              <a:t>tinacionales</a:t>
            </a:r>
            <a:endParaRPr lang="en-US" sz="6000" dirty="0">
              <a:solidFill>
                <a:srgbClr val="FFFFFF"/>
              </a:solidFill>
              <a:latin typeface="Euphemia UCAS"/>
              <a:ea typeface="Arial" pitchFamily="-120" charset="0"/>
              <a:cs typeface="Euphemia UCAS"/>
            </a:endParaRPr>
          </a:p>
        </p:txBody>
      </p:sp>
      <p:sp>
        <p:nvSpPr>
          <p:cNvPr id="12" name="5 Marcador de contenido"/>
          <p:cNvSpPr txBox="1">
            <a:spLocks/>
          </p:cNvSpPr>
          <p:nvPr/>
        </p:nvSpPr>
        <p:spPr bwMode="auto">
          <a:xfrm>
            <a:off x="0" y="4858443"/>
            <a:ext cx="9144000" cy="1871713"/>
          </a:xfrm>
          <a:prstGeom prst="rect">
            <a:avLst/>
          </a:prstGeom>
          <a:solidFill>
            <a:schemeClr val="tx2">
              <a:lumMod val="50000"/>
              <a:alpha val="59000"/>
            </a:schemeClr>
          </a:solidFill>
          <a:ln w="9525">
            <a:noFill/>
            <a:miter lim="800000"/>
            <a:headEnd/>
            <a:tailEnd/>
          </a:ln>
        </p:spPr>
        <p:txBody>
          <a:bodyPr/>
          <a:lstStyle/>
          <a:p>
            <a:pPr algn="ctr">
              <a:spcBef>
                <a:spcPct val="20000"/>
              </a:spcBef>
              <a:buClr>
                <a:schemeClr val="tx2"/>
              </a:buClr>
              <a:defRPr/>
            </a:pPr>
            <a:r>
              <a:rPr lang="es-PA" sz="5400" dirty="0" smtClean="0">
                <a:solidFill>
                  <a:srgbClr val="FFFFFF"/>
                </a:solidFill>
                <a:latin typeface="Euphemia UCAS"/>
                <a:ea typeface="Arial" pitchFamily="-120" charset="0"/>
                <a:cs typeface="Euphemia UCAS"/>
              </a:rPr>
              <a:t>100 bancos internacionales</a:t>
            </a:r>
          </a:p>
        </p:txBody>
      </p:sp>
      <p:pic>
        <p:nvPicPr>
          <p:cNvPr id="2" name="Picture 1" descr="Captura de pantalla 2013-06-15 a las 11.55.04.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99526"/>
            <a:ext cx="4538877" cy="2901074"/>
          </a:xfrm>
          <a:prstGeom prst="rect">
            <a:avLst/>
          </a:prstGeom>
        </p:spPr>
      </p:pic>
      <p:pic>
        <p:nvPicPr>
          <p:cNvPr id="9" name="Picture 8" descr="Captura de pantalla 2013-06-15 a las 11.55.04.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15462" y="2199311"/>
            <a:ext cx="4538877" cy="1932462"/>
          </a:xfrm>
          <a:prstGeom prst="rect">
            <a:avLst/>
          </a:prstGeom>
        </p:spPr>
      </p:pic>
      <p:pic>
        <p:nvPicPr>
          <p:cNvPr id="10" name="Picture 9" descr="Captura de pantalla 2013-06-15 a las 11.55.04.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88681" y="4059765"/>
            <a:ext cx="4538877" cy="740834"/>
          </a:xfrm>
          <a:prstGeom prst="rect">
            <a:avLst/>
          </a:prstGeom>
        </p:spPr>
      </p:pic>
      <p:pic>
        <p:nvPicPr>
          <p:cNvPr id="14" name="Picture 13"/>
          <p:cNvPicPr>
            <a:picLocks noChangeAspect="1"/>
          </p:cNvPicPr>
          <p:nvPr/>
        </p:nvPicPr>
        <p:blipFill>
          <a:blip r:embed="rId6" cstate="print"/>
          <a:stretch>
            <a:fillRect/>
          </a:stretch>
        </p:blipFill>
        <p:spPr>
          <a:xfrm>
            <a:off x="107504" y="6133611"/>
            <a:ext cx="1872208" cy="442522"/>
          </a:xfrm>
          <a:prstGeom prst="rect">
            <a:avLst/>
          </a:prstGeom>
        </p:spPr>
      </p:pic>
    </p:spTree>
    <p:extLst>
      <p:ext uri="{BB962C8B-B14F-4D97-AF65-F5344CB8AC3E}">
        <p14:creationId xmlns:p14="http://schemas.microsoft.com/office/powerpoint/2010/main" val="21617159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03338" y="2851150"/>
            <a:ext cx="1203325" cy="84931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181975" y="2071688"/>
            <a:ext cx="836613" cy="663575"/>
          </a:xfrm>
          <a:prstGeom prst="rect">
            <a:avLst/>
          </a:prstGeom>
          <a:noFill/>
          <a:ln w="9525">
            <a:noFill/>
            <a:miter lim="800000"/>
            <a:headEnd/>
            <a:tailEnd/>
          </a:ln>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6813" y="4003675"/>
            <a:ext cx="823912" cy="750888"/>
          </a:xfrm>
          <a:prstGeom prst="rect">
            <a:avLst/>
          </a:prstGeom>
          <a:noFill/>
          <a:ln w="9525">
            <a:noFill/>
            <a:miter lim="800000"/>
            <a:headEnd/>
            <a:tailEnd/>
          </a:ln>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99313" y="5208588"/>
            <a:ext cx="1328737" cy="296862"/>
          </a:xfrm>
          <a:prstGeom prst="rect">
            <a:avLst/>
          </a:prstGeom>
          <a:noFill/>
          <a:ln w="9525">
            <a:noFill/>
            <a:miter lim="800000"/>
            <a:headEnd/>
            <a:tailEnd/>
          </a:ln>
        </p:spPr>
      </p:pic>
      <p:pic>
        <p:nvPicPr>
          <p:cNvPr id="1030"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75313" y="5137150"/>
            <a:ext cx="1250950" cy="457200"/>
          </a:xfrm>
          <a:prstGeom prst="rect">
            <a:avLst/>
          </a:prstGeom>
          <a:noFill/>
          <a:ln w="9525">
            <a:noFill/>
            <a:miter lim="800000"/>
            <a:headEnd/>
            <a:tailEnd/>
          </a:ln>
        </p:spPr>
      </p:pic>
      <p:pic>
        <p:nvPicPr>
          <p:cNvPr id="1031"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00338" y="3136900"/>
            <a:ext cx="1643062" cy="369888"/>
          </a:xfrm>
          <a:prstGeom prst="rect">
            <a:avLst/>
          </a:prstGeom>
          <a:noFill/>
          <a:ln w="9525">
            <a:noFill/>
            <a:miter lim="800000"/>
            <a:headEnd/>
            <a:tailEnd/>
          </a:ln>
        </p:spPr>
      </p:pic>
      <p:pic>
        <p:nvPicPr>
          <p:cNvPr id="1033" name="Picture 9"/>
          <p:cNvPicPr>
            <a:picLocks noChangeAspect="1" noChangeArrowheads="1"/>
          </p:cNvPicPr>
          <p:nvPr/>
        </p:nvPicPr>
        <p:blipFill>
          <a:blip r:embed="rId8" cstate="print"/>
          <a:srcRect/>
          <a:stretch>
            <a:fillRect/>
          </a:stretch>
        </p:blipFill>
        <p:spPr bwMode="auto">
          <a:xfrm>
            <a:off x="2073275" y="4702175"/>
            <a:ext cx="935038" cy="942975"/>
          </a:xfrm>
          <a:prstGeom prst="rect">
            <a:avLst/>
          </a:prstGeom>
          <a:noFill/>
          <a:ln w="9525">
            <a:noFill/>
            <a:miter lim="800000"/>
            <a:headEnd/>
            <a:tailEnd/>
          </a:ln>
        </p:spPr>
      </p:pic>
      <p:pic>
        <p:nvPicPr>
          <p:cNvPr id="1034" name="Picture 10"/>
          <p:cNvPicPr>
            <a:picLocks noChangeAspect="1" noChangeArrowheads="1"/>
          </p:cNvPicPr>
          <p:nvPr/>
        </p:nvPicPr>
        <p:blipFill>
          <a:blip r:embed="rId9" cstate="print"/>
          <a:srcRect/>
          <a:stretch>
            <a:fillRect/>
          </a:stretch>
        </p:blipFill>
        <p:spPr bwMode="auto">
          <a:xfrm>
            <a:off x="4308475" y="4797425"/>
            <a:ext cx="1228725" cy="1374775"/>
          </a:xfrm>
          <a:prstGeom prst="rect">
            <a:avLst/>
          </a:prstGeom>
          <a:noFill/>
          <a:ln w="9525">
            <a:noFill/>
            <a:miter lim="800000"/>
            <a:headEnd/>
            <a:tailEnd/>
          </a:ln>
        </p:spPr>
      </p:pic>
      <p:pic>
        <p:nvPicPr>
          <p:cNvPr id="1035" name="Picture 1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64063" y="3065463"/>
            <a:ext cx="1190625" cy="428625"/>
          </a:xfrm>
          <a:prstGeom prst="rect">
            <a:avLst/>
          </a:prstGeom>
          <a:noFill/>
          <a:ln w="9525">
            <a:noFill/>
            <a:miter lim="800000"/>
            <a:headEnd/>
            <a:tailEnd/>
          </a:ln>
        </p:spPr>
      </p:pic>
      <p:pic>
        <p:nvPicPr>
          <p:cNvPr id="1036" name="Picture 1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608388" y="4076700"/>
            <a:ext cx="1000125" cy="454025"/>
          </a:xfrm>
          <a:prstGeom prst="rect">
            <a:avLst/>
          </a:prstGeom>
          <a:noFill/>
          <a:ln w="9525">
            <a:noFill/>
            <a:miter lim="800000"/>
            <a:headEnd/>
            <a:tailEnd/>
          </a:ln>
        </p:spPr>
      </p:pic>
      <p:pic>
        <p:nvPicPr>
          <p:cNvPr id="1037" name="Picture 13"/>
          <p:cNvPicPr>
            <a:picLocks noChangeAspect="1" noChangeArrowheads="1"/>
          </p:cNvPicPr>
          <p:nvPr/>
        </p:nvPicPr>
        <p:blipFill>
          <a:blip r:embed="rId12" cstate="print"/>
          <a:srcRect/>
          <a:stretch>
            <a:fillRect/>
          </a:stretch>
        </p:blipFill>
        <p:spPr bwMode="auto">
          <a:xfrm>
            <a:off x="2819400" y="2117725"/>
            <a:ext cx="1006475" cy="727075"/>
          </a:xfrm>
          <a:prstGeom prst="rect">
            <a:avLst/>
          </a:prstGeom>
          <a:noFill/>
          <a:ln w="9525">
            <a:noFill/>
            <a:miter lim="800000"/>
            <a:headEnd/>
            <a:tailEnd/>
          </a:ln>
        </p:spPr>
      </p:pic>
      <p:pic>
        <p:nvPicPr>
          <p:cNvPr id="1038" name="Picture 14"/>
          <p:cNvPicPr>
            <a:picLocks noChangeAspect="1" noChangeArrowheads="1"/>
          </p:cNvPicPr>
          <p:nvPr/>
        </p:nvPicPr>
        <p:blipFill>
          <a:blip r:embed="rId13" cstate="print"/>
          <a:srcRect/>
          <a:stretch>
            <a:fillRect/>
          </a:stretch>
        </p:blipFill>
        <p:spPr bwMode="auto">
          <a:xfrm>
            <a:off x="6129338" y="3932238"/>
            <a:ext cx="1073150" cy="671512"/>
          </a:xfrm>
          <a:prstGeom prst="rect">
            <a:avLst/>
          </a:prstGeom>
          <a:noFill/>
          <a:ln w="9525">
            <a:noFill/>
            <a:miter lim="800000"/>
            <a:headEnd/>
            <a:tailEnd/>
          </a:ln>
        </p:spPr>
      </p:pic>
      <p:pic>
        <p:nvPicPr>
          <p:cNvPr id="1040" name="Picture 1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312988" y="4076700"/>
            <a:ext cx="1125537" cy="455613"/>
          </a:xfrm>
          <a:prstGeom prst="rect">
            <a:avLst/>
          </a:prstGeom>
          <a:noFill/>
          <a:ln w="9525">
            <a:noFill/>
            <a:miter lim="800000"/>
            <a:headEnd/>
            <a:tailEnd/>
          </a:ln>
        </p:spPr>
      </p:pic>
      <p:pic>
        <p:nvPicPr>
          <p:cNvPr id="1041" name="Picture 17"/>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7950" y="3065463"/>
            <a:ext cx="1006475" cy="617537"/>
          </a:xfrm>
          <a:prstGeom prst="rect">
            <a:avLst/>
          </a:prstGeom>
          <a:noFill/>
          <a:ln w="9525">
            <a:noFill/>
            <a:miter lim="800000"/>
            <a:headEnd/>
            <a:tailEnd/>
          </a:ln>
        </p:spPr>
      </p:pic>
      <p:pic>
        <p:nvPicPr>
          <p:cNvPr id="1042" name="Picture 18"/>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949950" y="2979738"/>
            <a:ext cx="1289050" cy="625475"/>
          </a:xfrm>
          <a:prstGeom prst="rect">
            <a:avLst/>
          </a:prstGeom>
          <a:noFill/>
          <a:ln w="9525">
            <a:noFill/>
            <a:miter lim="800000"/>
            <a:headEnd/>
            <a:tailEnd/>
          </a:ln>
        </p:spPr>
      </p:pic>
      <p:pic>
        <p:nvPicPr>
          <p:cNvPr id="1045" name="Picture 21"/>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895725" y="2268538"/>
            <a:ext cx="1428750" cy="500062"/>
          </a:xfrm>
          <a:prstGeom prst="rect">
            <a:avLst/>
          </a:prstGeom>
          <a:noFill/>
          <a:ln w="9525">
            <a:noFill/>
            <a:miter lim="800000"/>
            <a:headEnd/>
            <a:tailEnd/>
          </a:ln>
        </p:spPr>
      </p:pic>
      <p:pic>
        <p:nvPicPr>
          <p:cNvPr id="1046" name="Picture 22"/>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467350" y="2000250"/>
            <a:ext cx="1250950" cy="785813"/>
          </a:xfrm>
          <a:prstGeom prst="rect">
            <a:avLst/>
          </a:prstGeom>
          <a:noFill/>
          <a:ln w="9525">
            <a:noFill/>
            <a:miter lim="800000"/>
            <a:headEnd/>
            <a:tailEnd/>
          </a:ln>
        </p:spPr>
      </p:pic>
      <p:pic>
        <p:nvPicPr>
          <p:cNvPr id="1047" name="Picture 23"/>
          <p:cNvPicPr>
            <a:picLocks noChangeAspect="1" noChangeArrowheads="1"/>
          </p:cNvPicPr>
          <p:nvPr/>
        </p:nvPicPr>
        <p:blipFill>
          <a:blip r:embed="rId19" cstate="print"/>
          <a:srcRect/>
          <a:stretch>
            <a:fillRect/>
          </a:stretch>
        </p:blipFill>
        <p:spPr bwMode="auto">
          <a:xfrm>
            <a:off x="152400" y="4219575"/>
            <a:ext cx="2000250" cy="369888"/>
          </a:xfrm>
          <a:prstGeom prst="rect">
            <a:avLst/>
          </a:prstGeom>
          <a:noFill/>
          <a:ln w="9525">
            <a:noFill/>
            <a:miter lim="800000"/>
            <a:headEnd/>
            <a:tailEnd/>
          </a:ln>
        </p:spPr>
      </p:pic>
      <p:pic>
        <p:nvPicPr>
          <p:cNvPr id="1048" name="Picture 24"/>
          <p:cNvPicPr>
            <a:picLocks noChangeAspect="1" noChangeArrowheads="1"/>
          </p:cNvPicPr>
          <p:nvPr/>
        </p:nvPicPr>
        <p:blipFill>
          <a:blip r:embed="rId20" cstate="print"/>
          <a:srcRect/>
          <a:stretch>
            <a:fillRect/>
          </a:stretch>
        </p:blipFill>
        <p:spPr bwMode="auto">
          <a:xfrm>
            <a:off x="7518400" y="2830513"/>
            <a:ext cx="1500188" cy="663575"/>
          </a:xfrm>
          <a:prstGeom prst="rect">
            <a:avLst/>
          </a:prstGeom>
          <a:noFill/>
          <a:ln w="9525">
            <a:noFill/>
            <a:miter lim="800000"/>
            <a:headEnd/>
            <a:tailEnd/>
          </a:ln>
        </p:spPr>
      </p:pic>
      <p:pic>
        <p:nvPicPr>
          <p:cNvPr id="1049" name="Picture 25"/>
          <p:cNvPicPr>
            <a:picLocks noChangeAspect="1" noChangeArrowheads="1"/>
          </p:cNvPicPr>
          <p:nvPr/>
        </p:nvPicPr>
        <p:blipFill>
          <a:blip r:embed="rId21" cstate="print"/>
          <a:srcRect/>
          <a:stretch>
            <a:fillRect/>
          </a:stretch>
        </p:blipFill>
        <p:spPr bwMode="auto">
          <a:xfrm>
            <a:off x="107950" y="2293938"/>
            <a:ext cx="1169988" cy="550862"/>
          </a:xfrm>
          <a:prstGeom prst="rect">
            <a:avLst/>
          </a:prstGeom>
          <a:noFill/>
          <a:ln w="9525">
            <a:noFill/>
            <a:miter lim="800000"/>
            <a:headEnd/>
            <a:tailEnd/>
          </a:ln>
        </p:spPr>
      </p:pic>
      <p:pic>
        <p:nvPicPr>
          <p:cNvPr id="1051" name="Picture 27"/>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298825" y="4968875"/>
            <a:ext cx="623888" cy="671513"/>
          </a:xfrm>
          <a:prstGeom prst="rect">
            <a:avLst/>
          </a:prstGeom>
          <a:noFill/>
          <a:ln w="9525">
            <a:noFill/>
            <a:miter lim="800000"/>
            <a:headEnd/>
            <a:tailEnd/>
          </a:ln>
        </p:spPr>
      </p:pic>
      <p:pic>
        <p:nvPicPr>
          <p:cNvPr id="1052" name="Picture 28"/>
          <p:cNvPicPr>
            <a:picLocks noChangeAspect="1" noChangeArrowheads="1"/>
          </p:cNvPicPr>
          <p:nvPr/>
        </p:nvPicPr>
        <p:blipFill>
          <a:blip r:embed="rId23" cstate="print"/>
          <a:srcRect/>
          <a:stretch>
            <a:fillRect/>
          </a:stretch>
        </p:blipFill>
        <p:spPr bwMode="auto">
          <a:xfrm>
            <a:off x="7307263" y="3932238"/>
            <a:ext cx="1751012" cy="752475"/>
          </a:xfrm>
          <a:prstGeom prst="rect">
            <a:avLst/>
          </a:prstGeom>
          <a:noFill/>
          <a:ln w="9525">
            <a:noFill/>
            <a:miter lim="800000"/>
            <a:headEnd/>
            <a:tailEnd/>
          </a:ln>
        </p:spPr>
      </p:pic>
      <p:pic>
        <p:nvPicPr>
          <p:cNvPr id="1053" name="Picture 29"/>
          <p:cNvPicPr>
            <a:picLocks noChangeAspect="1" noChangeArrowheads="1"/>
          </p:cNvPicPr>
          <p:nvPr/>
        </p:nvPicPr>
        <p:blipFill>
          <a:blip r:embed="rId24" cstate="print"/>
          <a:srcRect/>
          <a:stretch>
            <a:fillRect/>
          </a:stretch>
        </p:blipFill>
        <p:spPr bwMode="auto">
          <a:xfrm>
            <a:off x="6777038" y="1873250"/>
            <a:ext cx="1304925" cy="1123950"/>
          </a:xfrm>
          <a:prstGeom prst="rect">
            <a:avLst/>
          </a:prstGeom>
          <a:noFill/>
          <a:ln w="9525">
            <a:noFill/>
            <a:miter lim="800000"/>
            <a:headEnd/>
            <a:tailEnd/>
          </a:ln>
        </p:spPr>
      </p:pic>
      <p:pic>
        <p:nvPicPr>
          <p:cNvPr id="26" name="Imagen 25" descr="logo_thebristol.jpg"/>
          <p:cNvPicPr>
            <a:picLocks noChangeAspect="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608138" y="1939925"/>
            <a:ext cx="1055687" cy="1057275"/>
          </a:xfrm>
          <a:prstGeom prst="rect">
            <a:avLst/>
          </a:prstGeom>
          <a:noFill/>
          <a:ln w="9525">
            <a:noFill/>
            <a:miter lim="800000"/>
            <a:headEnd/>
            <a:tailEnd/>
          </a:ln>
        </p:spPr>
      </p:pic>
      <p:pic>
        <p:nvPicPr>
          <p:cNvPr id="27" name="Imagen 26" descr="The_RitzCarlton_large.png"/>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684213" y="4652963"/>
            <a:ext cx="1109662" cy="1111250"/>
          </a:xfrm>
          <a:prstGeom prst="rect">
            <a:avLst/>
          </a:prstGeom>
          <a:noFill/>
          <a:ln w="9525">
            <a:noFill/>
            <a:miter lim="800000"/>
            <a:headEnd/>
            <a:tailEnd/>
          </a:ln>
        </p:spPr>
      </p:pic>
      <p:sp>
        <p:nvSpPr>
          <p:cNvPr id="29723" name="Título 1"/>
          <p:cNvSpPr txBox="1">
            <a:spLocks/>
          </p:cNvSpPr>
          <p:nvPr/>
        </p:nvSpPr>
        <p:spPr bwMode="auto">
          <a:xfrm>
            <a:off x="-76200" y="-242888"/>
            <a:ext cx="9323388" cy="2159001"/>
          </a:xfrm>
          <a:prstGeom prst="rect">
            <a:avLst/>
          </a:prstGeom>
          <a:noFill/>
          <a:ln w="9525">
            <a:noFill/>
            <a:miter lim="800000"/>
            <a:headEnd/>
            <a:tailEnd/>
          </a:ln>
        </p:spPr>
        <p:txBody>
          <a:bodyPr anchor="ctr"/>
          <a:lstStyle/>
          <a:p>
            <a:pPr algn="ctr"/>
            <a:r>
              <a:rPr lang="es-ES_tradnl" sz="6000" dirty="0" smtClean="0">
                <a:solidFill>
                  <a:schemeClr val="bg1"/>
                </a:solidFill>
                <a:latin typeface="Euphemia UCAS" pitchFamily="-84" charset="0"/>
              </a:rPr>
              <a:t>Alojamiento de clase mundial</a:t>
            </a:r>
            <a:endParaRPr lang="es-ES_tradnl" sz="6000" dirty="0">
              <a:solidFill>
                <a:schemeClr val="bg1"/>
              </a:solidFill>
              <a:latin typeface="Euphemia UCAS" pitchFamily="-84" charset="0"/>
            </a:endParaRPr>
          </a:p>
        </p:txBody>
      </p:sp>
      <p:sp>
        <p:nvSpPr>
          <p:cNvPr id="31" name="5 Marcador de contenido"/>
          <p:cNvSpPr txBox="1">
            <a:spLocks/>
          </p:cNvSpPr>
          <p:nvPr/>
        </p:nvSpPr>
        <p:spPr bwMode="auto">
          <a:xfrm>
            <a:off x="152400" y="2124075"/>
            <a:ext cx="4781550" cy="1223963"/>
          </a:xfrm>
          <a:prstGeom prst="rect">
            <a:avLst/>
          </a:prstGeom>
          <a:noFill/>
          <a:ln w="9525">
            <a:noFill/>
            <a:miter lim="800000"/>
            <a:headEnd/>
            <a:tailEnd/>
          </a:ln>
          <a:effectLst>
            <a:outerShdw dist="20000" dir="5400000" rotWithShape="0">
              <a:srgbClr val="808080">
                <a:alpha val="37999"/>
              </a:srgbClr>
            </a:outerShdw>
          </a:effectLst>
        </p:spPr>
        <p:txBody>
          <a:bodyPr/>
          <a:lstStyle/>
          <a:p>
            <a:pPr algn="ctr">
              <a:spcBef>
                <a:spcPct val="20000"/>
              </a:spcBef>
              <a:buClr>
                <a:schemeClr val="tx2"/>
              </a:buClr>
              <a:defRPr/>
            </a:pPr>
            <a:r>
              <a:rPr lang="en-US" sz="4000" dirty="0" err="1" smtClean="0">
                <a:solidFill>
                  <a:schemeClr val="tx2">
                    <a:lumMod val="75000"/>
                  </a:schemeClr>
                </a:solidFill>
                <a:latin typeface="Euphemia UCAS"/>
                <a:ea typeface="Arial" pitchFamily="-120" charset="0"/>
                <a:cs typeface="Euphemia UCAS"/>
              </a:rPr>
              <a:t>Más</a:t>
            </a:r>
            <a:r>
              <a:rPr lang="en-US" sz="4000" dirty="0" smtClean="0">
                <a:solidFill>
                  <a:schemeClr val="tx2">
                    <a:lumMod val="75000"/>
                  </a:schemeClr>
                </a:solidFill>
                <a:latin typeface="Euphemia UCAS"/>
                <a:ea typeface="Arial" pitchFamily="-120" charset="0"/>
                <a:cs typeface="Euphemia UCAS"/>
              </a:rPr>
              <a:t> de</a:t>
            </a:r>
            <a:endParaRPr lang="en-US" sz="8000" dirty="0">
              <a:solidFill>
                <a:schemeClr val="tx2">
                  <a:lumMod val="75000"/>
                </a:schemeClr>
              </a:solidFill>
              <a:latin typeface="Euphemia UCAS"/>
              <a:ea typeface="Arial" pitchFamily="-120" charset="0"/>
              <a:cs typeface="Euphemia UCAS"/>
            </a:endParaRPr>
          </a:p>
        </p:txBody>
      </p:sp>
      <p:sp>
        <p:nvSpPr>
          <p:cNvPr id="32" name="5 Marcador de contenido"/>
          <p:cNvSpPr txBox="1">
            <a:spLocks/>
          </p:cNvSpPr>
          <p:nvPr/>
        </p:nvSpPr>
        <p:spPr bwMode="auto">
          <a:xfrm>
            <a:off x="1962150" y="2208213"/>
            <a:ext cx="7011988" cy="2025650"/>
          </a:xfrm>
          <a:prstGeom prst="rect">
            <a:avLst/>
          </a:prstGeom>
          <a:noFill/>
          <a:ln w="9525">
            <a:noFill/>
            <a:miter lim="800000"/>
            <a:headEnd/>
            <a:tailEnd/>
          </a:ln>
          <a:effectLst>
            <a:outerShdw dist="20000" dir="5400000" rotWithShape="0">
              <a:srgbClr val="808080">
                <a:alpha val="37999"/>
              </a:srgbClr>
            </a:outerShdw>
          </a:effectLst>
        </p:spPr>
        <p:txBody>
          <a:bodyPr/>
          <a:lstStyle/>
          <a:p>
            <a:pPr algn="ctr">
              <a:spcBef>
                <a:spcPct val="20000"/>
              </a:spcBef>
              <a:buClr>
                <a:schemeClr val="tx2"/>
              </a:buClr>
              <a:defRPr/>
            </a:pPr>
            <a:r>
              <a:rPr lang="en-US" sz="20000" dirty="0">
                <a:solidFill>
                  <a:schemeClr val="tx2">
                    <a:lumMod val="75000"/>
                  </a:schemeClr>
                </a:solidFill>
                <a:latin typeface="Euphemia UCAS"/>
                <a:ea typeface="Arial" pitchFamily="-120" charset="0"/>
                <a:cs typeface="Euphemia UCAS"/>
              </a:rPr>
              <a:t>300</a:t>
            </a:r>
            <a:endParaRPr lang="en-US" sz="8000" dirty="0">
              <a:solidFill>
                <a:schemeClr val="tx2">
                  <a:lumMod val="75000"/>
                </a:schemeClr>
              </a:solidFill>
              <a:latin typeface="Euphemia UCAS"/>
              <a:ea typeface="Arial" pitchFamily="-120" charset="0"/>
              <a:cs typeface="Euphemia UCAS"/>
            </a:endParaRPr>
          </a:p>
        </p:txBody>
      </p:sp>
      <p:sp>
        <p:nvSpPr>
          <p:cNvPr id="33" name="5 Marcador de contenido"/>
          <p:cNvSpPr txBox="1">
            <a:spLocks/>
          </p:cNvSpPr>
          <p:nvPr/>
        </p:nvSpPr>
        <p:spPr bwMode="auto">
          <a:xfrm>
            <a:off x="1962150" y="4678363"/>
            <a:ext cx="9972675" cy="1222375"/>
          </a:xfrm>
          <a:prstGeom prst="rect">
            <a:avLst/>
          </a:prstGeom>
          <a:noFill/>
          <a:ln w="9525">
            <a:noFill/>
            <a:miter lim="800000"/>
            <a:headEnd/>
            <a:tailEnd/>
          </a:ln>
          <a:effectLst>
            <a:outerShdw dist="20000" dir="5400000" rotWithShape="0">
              <a:srgbClr val="808080">
                <a:alpha val="37999"/>
              </a:srgbClr>
            </a:outerShdw>
          </a:effectLst>
        </p:spPr>
        <p:txBody>
          <a:bodyPr/>
          <a:lstStyle/>
          <a:p>
            <a:pPr algn="ctr">
              <a:spcBef>
                <a:spcPct val="20000"/>
              </a:spcBef>
              <a:buClr>
                <a:schemeClr val="tx2"/>
              </a:buClr>
              <a:defRPr/>
            </a:pPr>
            <a:r>
              <a:rPr lang="en-US" sz="8000" dirty="0" err="1" smtClean="0">
                <a:solidFill>
                  <a:schemeClr val="tx2">
                    <a:lumMod val="75000"/>
                  </a:schemeClr>
                </a:solidFill>
                <a:latin typeface="Euphemia UCAS"/>
                <a:ea typeface="Arial" pitchFamily="-120" charset="0"/>
                <a:cs typeface="Euphemia UCAS"/>
              </a:rPr>
              <a:t>hoteles</a:t>
            </a:r>
            <a:endParaRPr lang="en-US" sz="8000" dirty="0">
              <a:solidFill>
                <a:schemeClr val="tx2">
                  <a:lumMod val="75000"/>
                </a:schemeClr>
              </a:solidFill>
              <a:latin typeface="Euphemia UCAS"/>
              <a:ea typeface="Arial" pitchFamily="-120" charset="0"/>
              <a:cs typeface="Euphemia UCAS"/>
            </a:endParaRPr>
          </a:p>
        </p:txBody>
      </p:sp>
      <p:pic>
        <p:nvPicPr>
          <p:cNvPr id="34" name="Picture 33"/>
          <p:cNvPicPr>
            <a:picLocks noChangeAspect="1"/>
          </p:cNvPicPr>
          <p:nvPr/>
        </p:nvPicPr>
        <p:blipFill>
          <a:blip r:embed="rId27" cstate="print"/>
          <a:stretch>
            <a:fillRect/>
          </a:stretch>
        </p:blipFill>
        <p:spPr>
          <a:xfrm>
            <a:off x="470684" y="6172200"/>
            <a:ext cx="1872208" cy="442522"/>
          </a:xfrm>
          <a:prstGeom prst="rect">
            <a:avLst/>
          </a:prstGeom>
        </p:spPr>
      </p:pic>
    </p:spTree>
    <p:extLst>
      <p:ext uri="{BB962C8B-B14F-4D97-AF65-F5344CB8AC3E}">
        <p14:creationId xmlns:p14="http://schemas.microsoft.com/office/powerpoint/2010/main" val="83000461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p:cTn id="11" dur="500" fill="hold"/>
                                        <p:tgtEl>
                                          <p:spTgt spid="1027"/>
                                        </p:tgtEl>
                                        <p:attrNameLst>
                                          <p:attrName>ppt_w</p:attrName>
                                        </p:attrNameLst>
                                      </p:cBhvr>
                                      <p:tavLst>
                                        <p:tav tm="0">
                                          <p:val>
                                            <p:fltVal val="0"/>
                                          </p:val>
                                        </p:tav>
                                        <p:tav tm="100000">
                                          <p:val>
                                            <p:strVal val="#ppt_w"/>
                                          </p:val>
                                        </p:tav>
                                      </p:tavLst>
                                    </p:anim>
                                    <p:anim calcmode="lin" valueType="num">
                                      <p:cBhvr>
                                        <p:cTn id="12" dur="500" fill="hold"/>
                                        <p:tgtEl>
                                          <p:spTgt spid="102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ppt_w</p:attrName>
                                        </p:attrNameLst>
                                      </p:cBhvr>
                                      <p:tavLst>
                                        <p:tav tm="0">
                                          <p:val>
                                            <p:fltVal val="0"/>
                                          </p:val>
                                        </p:tav>
                                        <p:tav tm="100000">
                                          <p:val>
                                            <p:strVal val="#ppt_w"/>
                                          </p:val>
                                        </p:tav>
                                      </p:tavLst>
                                    </p:anim>
                                    <p:anim calcmode="lin" valueType="num">
                                      <p:cBhvr>
                                        <p:cTn id="16" dur="500" fill="hold"/>
                                        <p:tgtEl>
                                          <p:spTgt spid="102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500" fill="hold"/>
                                        <p:tgtEl>
                                          <p:spTgt spid="1029"/>
                                        </p:tgtEl>
                                        <p:attrNameLst>
                                          <p:attrName>ppt_w</p:attrName>
                                        </p:attrNameLst>
                                      </p:cBhvr>
                                      <p:tavLst>
                                        <p:tav tm="0">
                                          <p:val>
                                            <p:fltVal val="0"/>
                                          </p:val>
                                        </p:tav>
                                        <p:tav tm="100000">
                                          <p:val>
                                            <p:strVal val="#ppt_w"/>
                                          </p:val>
                                        </p:tav>
                                      </p:tavLst>
                                    </p:anim>
                                    <p:anim calcmode="lin" valueType="num">
                                      <p:cBhvr>
                                        <p:cTn id="20" dur="500" fill="hold"/>
                                        <p:tgtEl>
                                          <p:spTgt spid="102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p:cTn id="23" dur="500" fill="hold"/>
                                        <p:tgtEl>
                                          <p:spTgt spid="1030"/>
                                        </p:tgtEl>
                                        <p:attrNameLst>
                                          <p:attrName>ppt_w</p:attrName>
                                        </p:attrNameLst>
                                      </p:cBhvr>
                                      <p:tavLst>
                                        <p:tav tm="0">
                                          <p:val>
                                            <p:fltVal val="0"/>
                                          </p:val>
                                        </p:tav>
                                        <p:tav tm="100000">
                                          <p:val>
                                            <p:strVal val="#ppt_w"/>
                                          </p:val>
                                        </p:tav>
                                      </p:tavLst>
                                    </p:anim>
                                    <p:anim calcmode="lin" valueType="num">
                                      <p:cBhvr>
                                        <p:cTn id="24" dur="500" fill="hold"/>
                                        <p:tgtEl>
                                          <p:spTgt spid="103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31"/>
                                        </p:tgtEl>
                                        <p:attrNameLst>
                                          <p:attrName>style.visibility</p:attrName>
                                        </p:attrNameLst>
                                      </p:cBhvr>
                                      <p:to>
                                        <p:strVal val="visible"/>
                                      </p:to>
                                    </p:set>
                                    <p:anim calcmode="lin" valueType="num">
                                      <p:cBhvr>
                                        <p:cTn id="27" dur="500" fill="hold"/>
                                        <p:tgtEl>
                                          <p:spTgt spid="1031"/>
                                        </p:tgtEl>
                                        <p:attrNameLst>
                                          <p:attrName>ppt_w</p:attrName>
                                        </p:attrNameLst>
                                      </p:cBhvr>
                                      <p:tavLst>
                                        <p:tav tm="0">
                                          <p:val>
                                            <p:fltVal val="0"/>
                                          </p:val>
                                        </p:tav>
                                        <p:tav tm="100000">
                                          <p:val>
                                            <p:strVal val="#ppt_w"/>
                                          </p:val>
                                        </p:tav>
                                      </p:tavLst>
                                    </p:anim>
                                    <p:anim calcmode="lin" valueType="num">
                                      <p:cBhvr>
                                        <p:cTn id="28" dur="500" fill="hold"/>
                                        <p:tgtEl>
                                          <p:spTgt spid="103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33"/>
                                        </p:tgtEl>
                                        <p:attrNameLst>
                                          <p:attrName>style.visibility</p:attrName>
                                        </p:attrNameLst>
                                      </p:cBhvr>
                                      <p:to>
                                        <p:strVal val="visible"/>
                                      </p:to>
                                    </p:set>
                                    <p:anim calcmode="lin" valueType="num">
                                      <p:cBhvr>
                                        <p:cTn id="31" dur="500" fill="hold"/>
                                        <p:tgtEl>
                                          <p:spTgt spid="1033"/>
                                        </p:tgtEl>
                                        <p:attrNameLst>
                                          <p:attrName>ppt_w</p:attrName>
                                        </p:attrNameLst>
                                      </p:cBhvr>
                                      <p:tavLst>
                                        <p:tav tm="0">
                                          <p:val>
                                            <p:fltVal val="0"/>
                                          </p:val>
                                        </p:tav>
                                        <p:tav tm="100000">
                                          <p:val>
                                            <p:strVal val="#ppt_w"/>
                                          </p:val>
                                        </p:tav>
                                      </p:tavLst>
                                    </p:anim>
                                    <p:anim calcmode="lin" valueType="num">
                                      <p:cBhvr>
                                        <p:cTn id="32" dur="500" fill="hold"/>
                                        <p:tgtEl>
                                          <p:spTgt spid="1033"/>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35"/>
                                        </p:tgtEl>
                                        <p:attrNameLst>
                                          <p:attrName>style.visibility</p:attrName>
                                        </p:attrNameLst>
                                      </p:cBhvr>
                                      <p:to>
                                        <p:strVal val="visible"/>
                                      </p:to>
                                    </p:set>
                                    <p:anim calcmode="lin" valueType="num">
                                      <p:cBhvr>
                                        <p:cTn id="35" dur="500" fill="hold"/>
                                        <p:tgtEl>
                                          <p:spTgt spid="1035"/>
                                        </p:tgtEl>
                                        <p:attrNameLst>
                                          <p:attrName>ppt_w</p:attrName>
                                        </p:attrNameLst>
                                      </p:cBhvr>
                                      <p:tavLst>
                                        <p:tav tm="0">
                                          <p:val>
                                            <p:fltVal val="0"/>
                                          </p:val>
                                        </p:tav>
                                        <p:tav tm="100000">
                                          <p:val>
                                            <p:strVal val="#ppt_w"/>
                                          </p:val>
                                        </p:tav>
                                      </p:tavLst>
                                    </p:anim>
                                    <p:anim calcmode="lin" valueType="num">
                                      <p:cBhvr>
                                        <p:cTn id="36" dur="500" fill="hold"/>
                                        <p:tgtEl>
                                          <p:spTgt spid="103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anim calcmode="lin" valueType="num">
                                      <p:cBhvr>
                                        <p:cTn id="39" dur="500" fill="hold"/>
                                        <p:tgtEl>
                                          <p:spTgt spid="1036"/>
                                        </p:tgtEl>
                                        <p:attrNameLst>
                                          <p:attrName>ppt_w</p:attrName>
                                        </p:attrNameLst>
                                      </p:cBhvr>
                                      <p:tavLst>
                                        <p:tav tm="0">
                                          <p:val>
                                            <p:fltVal val="0"/>
                                          </p:val>
                                        </p:tav>
                                        <p:tav tm="100000">
                                          <p:val>
                                            <p:strVal val="#ppt_w"/>
                                          </p:val>
                                        </p:tav>
                                      </p:tavLst>
                                    </p:anim>
                                    <p:anim calcmode="lin" valueType="num">
                                      <p:cBhvr>
                                        <p:cTn id="40" dur="500" fill="hold"/>
                                        <p:tgtEl>
                                          <p:spTgt spid="103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037"/>
                                        </p:tgtEl>
                                        <p:attrNameLst>
                                          <p:attrName>style.visibility</p:attrName>
                                        </p:attrNameLst>
                                      </p:cBhvr>
                                      <p:to>
                                        <p:strVal val="visible"/>
                                      </p:to>
                                    </p:set>
                                    <p:anim calcmode="lin" valueType="num">
                                      <p:cBhvr>
                                        <p:cTn id="43" dur="500" fill="hold"/>
                                        <p:tgtEl>
                                          <p:spTgt spid="1037"/>
                                        </p:tgtEl>
                                        <p:attrNameLst>
                                          <p:attrName>ppt_w</p:attrName>
                                        </p:attrNameLst>
                                      </p:cBhvr>
                                      <p:tavLst>
                                        <p:tav tm="0">
                                          <p:val>
                                            <p:fltVal val="0"/>
                                          </p:val>
                                        </p:tav>
                                        <p:tav tm="100000">
                                          <p:val>
                                            <p:strVal val="#ppt_w"/>
                                          </p:val>
                                        </p:tav>
                                      </p:tavLst>
                                    </p:anim>
                                    <p:anim calcmode="lin" valueType="num">
                                      <p:cBhvr>
                                        <p:cTn id="44" dur="500" fill="hold"/>
                                        <p:tgtEl>
                                          <p:spTgt spid="1037"/>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038"/>
                                        </p:tgtEl>
                                        <p:attrNameLst>
                                          <p:attrName>style.visibility</p:attrName>
                                        </p:attrNameLst>
                                      </p:cBhvr>
                                      <p:to>
                                        <p:strVal val="visible"/>
                                      </p:to>
                                    </p:set>
                                    <p:anim calcmode="lin" valueType="num">
                                      <p:cBhvr>
                                        <p:cTn id="47" dur="500" fill="hold"/>
                                        <p:tgtEl>
                                          <p:spTgt spid="1038"/>
                                        </p:tgtEl>
                                        <p:attrNameLst>
                                          <p:attrName>ppt_w</p:attrName>
                                        </p:attrNameLst>
                                      </p:cBhvr>
                                      <p:tavLst>
                                        <p:tav tm="0">
                                          <p:val>
                                            <p:fltVal val="0"/>
                                          </p:val>
                                        </p:tav>
                                        <p:tav tm="100000">
                                          <p:val>
                                            <p:strVal val="#ppt_w"/>
                                          </p:val>
                                        </p:tav>
                                      </p:tavLst>
                                    </p:anim>
                                    <p:anim calcmode="lin" valueType="num">
                                      <p:cBhvr>
                                        <p:cTn id="48" dur="500" fill="hold"/>
                                        <p:tgtEl>
                                          <p:spTgt spid="103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040"/>
                                        </p:tgtEl>
                                        <p:attrNameLst>
                                          <p:attrName>style.visibility</p:attrName>
                                        </p:attrNameLst>
                                      </p:cBhvr>
                                      <p:to>
                                        <p:strVal val="visible"/>
                                      </p:to>
                                    </p:set>
                                    <p:anim calcmode="lin" valueType="num">
                                      <p:cBhvr>
                                        <p:cTn id="51" dur="500" fill="hold"/>
                                        <p:tgtEl>
                                          <p:spTgt spid="1040"/>
                                        </p:tgtEl>
                                        <p:attrNameLst>
                                          <p:attrName>ppt_w</p:attrName>
                                        </p:attrNameLst>
                                      </p:cBhvr>
                                      <p:tavLst>
                                        <p:tav tm="0">
                                          <p:val>
                                            <p:fltVal val="0"/>
                                          </p:val>
                                        </p:tav>
                                        <p:tav tm="100000">
                                          <p:val>
                                            <p:strVal val="#ppt_w"/>
                                          </p:val>
                                        </p:tav>
                                      </p:tavLst>
                                    </p:anim>
                                    <p:anim calcmode="lin" valueType="num">
                                      <p:cBhvr>
                                        <p:cTn id="52" dur="500" fill="hold"/>
                                        <p:tgtEl>
                                          <p:spTgt spid="1040"/>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041"/>
                                        </p:tgtEl>
                                        <p:attrNameLst>
                                          <p:attrName>style.visibility</p:attrName>
                                        </p:attrNameLst>
                                      </p:cBhvr>
                                      <p:to>
                                        <p:strVal val="visible"/>
                                      </p:to>
                                    </p:set>
                                    <p:anim calcmode="lin" valueType="num">
                                      <p:cBhvr>
                                        <p:cTn id="55" dur="500" fill="hold"/>
                                        <p:tgtEl>
                                          <p:spTgt spid="1041"/>
                                        </p:tgtEl>
                                        <p:attrNameLst>
                                          <p:attrName>ppt_w</p:attrName>
                                        </p:attrNameLst>
                                      </p:cBhvr>
                                      <p:tavLst>
                                        <p:tav tm="0">
                                          <p:val>
                                            <p:fltVal val="0"/>
                                          </p:val>
                                        </p:tav>
                                        <p:tav tm="100000">
                                          <p:val>
                                            <p:strVal val="#ppt_w"/>
                                          </p:val>
                                        </p:tav>
                                      </p:tavLst>
                                    </p:anim>
                                    <p:anim calcmode="lin" valueType="num">
                                      <p:cBhvr>
                                        <p:cTn id="56" dur="500" fill="hold"/>
                                        <p:tgtEl>
                                          <p:spTgt spid="1041"/>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042"/>
                                        </p:tgtEl>
                                        <p:attrNameLst>
                                          <p:attrName>style.visibility</p:attrName>
                                        </p:attrNameLst>
                                      </p:cBhvr>
                                      <p:to>
                                        <p:strVal val="visible"/>
                                      </p:to>
                                    </p:set>
                                    <p:anim calcmode="lin" valueType="num">
                                      <p:cBhvr>
                                        <p:cTn id="59" dur="500" fill="hold"/>
                                        <p:tgtEl>
                                          <p:spTgt spid="1042"/>
                                        </p:tgtEl>
                                        <p:attrNameLst>
                                          <p:attrName>ppt_w</p:attrName>
                                        </p:attrNameLst>
                                      </p:cBhvr>
                                      <p:tavLst>
                                        <p:tav tm="0">
                                          <p:val>
                                            <p:fltVal val="0"/>
                                          </p:val>
                                        </p:tav>
                                        <p:tav tm="100000">
                                          <p:val>
                                            <p:strVal val="#ppt_w"/>
                                          </p:val>
                                        </p:tav>
                                      </p:tavLst>
                                    </p:anim>
                                    <p:anim calcmode="lin" valueType="num">
                                      <p:cBhvr>
                                        <p:cTn id="60" dur="500" fill="hold"/>
                                        <p:tgtEl>
                                          <p:spTgt spid="1042"/>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045"/>
                                        </p:tgtEl>
                                        <p:attrNameLst>
                                          <p:attrName>style.visibility</p:attrName>
                                        </p:attrNameLst>
                                      </p:cBhvr>
                                      <p:to>
                                        <p:strVal val="visible"/>
                                      </p:to>
                                    </p:set>
                                    <p:anim calcmode="lin" valueType="num">
                                      <p:cBhvr>
                                        <p:cTn id="63" dur="500" fill="hold"/>
                                        <p:tgtEl>
                                          <p:spTgt spid="1045"/>
                                        </p:tgtEl>
                                        <p:attrNameLst>
                                          <p:attrName>ppt_w</p:attrName>
                                        </p:attrNameLst>
                                      </p:cBhvr>
                                      <p:tavLst>
                                        <p:tav tm="0">
                                          <p:val>
                                            <p:fltVal val="0"/>
                                          </p:val>
                                        </p:tav>
                                        <p:tav tm="100000">
                                          <p:val>
                                            <p:strVal val="#ppt_w"/>
                                          </p:val>
                                        </p:tav>
                                      </p:tavLst>
                                    </p:anim>
                                    <p:anim calcmode="lin" valueType="num">
                                      <p:cBhvr>
                                        <p:cTn id="64" dur="500" fill="hold"/>
                                        <p:tgtEl>
                                          <p:spTgt spid="1045"/>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046"/>
                                        </p:tgtEl>
                                        <p:attrNameLst>
                                          <p:attrName>style.visibility</p:attrName>
                                        </p:attrNameLst>
                                      </p:cBhvr>
                                      <p:to>
                                        <p:strVal val="visible"/>
                                      </p:to>
                                    </p:set>
                                    <p:anim calcmode="lin" valueType="num">
                                      <p:cBhvr>
                                        <p:cTn id="67" dur="500" fill="hold"/>
                                        <p:tgtEl>
                                          <p:spTgt spid="1046"/>
                                        </p:tgtEl>
                                        <p:attrNameLst>
                                          <p:attrName>ppt_w</p:attrName>
                                        </p:attrNameLst>
                                      </p:cBhvr>
                                      <p:tavLst>
                                        <p:tav tm="0">
                                          <p:val>
                                            <p:fltVal val="0"/>
                                          </p:val>
                                        </p:tav>
                                        <p:tav tm="100000">
                                          <p:val>
                                            <p:strVal val="#ppt_w"/>
                                          </p:val>
                                        </p:tav>
                                      </p:tavLst>
                                    </p:anim>
                                    <p:anim calcmode="lin" valueType="num">
                                      <p:cBhvr>
                                        <p:cTn id="68" dur="500" fill="hold"/>
                                        <p:tgtEl>
                                          <p:spTgt spid="1046"/>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1047"/>
                                        </p:tgtEl>
                                        <p:attrNameLst>
                                          <p:attrName>style.visibility</p:attrName>
                                        </p:attrNameLst>
                                      </p:cBhvr>
                                      <p:to>
                                        <p:strVal val="visible"/>
                                      </p:to>
                                    </p:set>
                                    <p:anim calcmode="lin" valueType="num">
                                      <p:cBhvr>
                                        <p:cTn id="71" dur="500" fill="hold"/>
                                        <p:tgtEl>
                                          <p:spTgt spid="1047"/>
                                        </p:tgtEl>
                                        <p:attrNameLst>
                                          <p:attrName>ppt_w</p:attrName>
                                        </p:attrNameLst>
                                      </p:cBhvr>
                                      <p:tavLst>
                                        <p:tav tm="0">
                                          <p:val>
                                            <p:fltVal val="0"/>
                                          </p:val>
                                        </p:tav>
                                        <p:tav tm="100000">
                                          <p:val>
                                            <p:strVal val="#ppt_w"/>
                                          </p:val>
                                        </p:tav>
                                      </p:tavLst>
                                    </p:anim>
                                    <p:anim calcmode="lin" valueType="num">
                                      <p:cBhvr>
                                        <p:cTn id="72" dur="500" fill="hold"/>
                                        <p:tgtEl>
                                          <p:spTgt spid="1047"/>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048"/>
                                        </p:tgtEl>
                                        <p:attrNameLst>
                                          <p:attrName>style.visibility</p:attrName>
                                        </p:attrNameLst>
                                      </p:cBhvr>
                                      <p:to>
                                        <p:strVal val="visible"/>
                                      </p:to>
                                    </p:set>
                                    <p:anim calcmode="lin" valueType="num">
                                      <p:cBhvr>
                                        <p:cTn id="75" dur="500" fill="hold"/>
                                        <p:tgtEl>
                                          <p:spTgt spid="1048"/>
                                        </p:tgtEl>
                                        <p:attrNameLst>
                                          <p:attrName>ppt_w</p:attrName>
                                        </p:attrNameLst>
                                      </p:cBhvr>
                                      <p:tavLst>
                                        <p:tav tm="0">
                                          <p:val>
                                            <p:fltVal val="0"/>
                                          </p:val>
                                        </p:tav>
                                        <p:tav tm="100000">
                                          <p:val>
                                            <p:strVal val="#ppt_w"/>
                                          </p:val>
                                        </p:tav>
                                      </p:tavLst>
                                    </p:anim>
                                    <p:anim calcmode="lin" valueType="num">
                                      <p:cBhvr>
                                        <p:cTn id="76" dur="500" fill="hold"/>
                                        <p:tgtEl>
                                          <p:spTgt spid="1048"/>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1049"/>
                                        </p:tgtEl>
                                        <p:attrNameLst>
                                          <p:attrName>style.visibility</p:attrName>
                                        </p:attrNameLst>
                                      </p:cBhvr>
                                      <p:to>
                                        <p:strVal val="visible"/>
                                      </p:to>
                                    </p:set>
                                    <p:anim calcmode="lin" valueType="num">
                                      <p:cBhvr>
                                        <p:cTn id="79" dur="500" fill="hold"/>
                                        <p:tgtEl>
                                          <p:spTgt spid="1049"/>
                                        </p:tgtEl>
                                        <p:attrNameLst>
                                          <p:attrName>ppt_w</p:attrName>
                                        </p:attrNameLst>
                                      </p:cBhvr>
                                      <p:tavLst>
                                        <p:tav tm="0">
                                          <p:val>
                                            <p:fltVal val="0"/>
                                          </p:val>
                                        </p:tav>
                                        <p:tav tm="100000">
                                          <p:val>
                                            <p:strVal val="#ppt_w"/>
                                          </p:val>
                                        </p:tav>
                                      </p:tavLst>
                                    </p:anim>
                                    <p:anim calcmode="lin" valueType="num">
                                      <p:cBhvr>
                                        <p:cTn id="80" dur="500" fill="hold"/>
                                        <p:tgtEl>
                                          <p:spTgt spid="1049"/>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1051"/>
                                        </p:tgtEl>
                                        <p:attrNameLst>
                                          <p:attrName>style.visibility</p:attrName>
                                        </p:attrNameLst>
                                      </p:cBhvr>
                                      <p:to>
                                        <p:strVal val="visible"/>
                                      </p:to>
                                    </p:set>
                                    <p:anim calcmode="lin" valueType="num">
                                      <p:cBhvr>
                                        <p:cTn id="83" dur="500" fill="hold"/>
                                        <p:tgtEl>
                                          <p:spTgt spid="1051"/>
                                        </p:tgtEl>
                                        <p:attrNameLst>
                                          <p:attrName>ppt_w</p:attrName>
                                        </p:attrNameLst>
                                      </p:cBhvr>
                                      <p:tavLst>
                                        <p:tav tm="0">
                                          <p:val>
                                            <p:fltVal val="0"/>
                                          </p:val>
                                        </p:tav>
                                        <p:tav tm="100000">
                                          <p:val>
                                            <p:strVal val="#ppt_w"/>
                                          </p:val>
                                        </p:tav>
                                      </p:tavLst>
                                    </p:anim>
                                    <p:anim calcmode="lin" valueType="num">
                                      <p:cBhvr>
                                        <p:cTn id="84" dur="500" fill="hold"/>
                                        <p:tgtEl>
                                          <p:spTgt spid="1051"/>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1052"/>
                                        </p:tgtEl>
                                        <p:attrNameLst>
                                          <p:attrName>style.visibility</p:attrName>
                                        </p:attrNameLst>
                                      </p:cBhvr>
                                      <p:to>
                                        <p:strVal val="visible"/>
                                      </p:to>
                                    </p:set>
                                    <p:anim calcmode="lin" valueType="num">
                                      <p:cBhvr>
                                        <p:cTn id="87" dur="500" fill="hold"/>
                                        <p:tgtEl>
                                          <p:spTgt spid="1052"/>
                                        </p:tgtEl>
                                        <p:attrNameLst>
                                          <p:attrName>ppt_w</p:attrName>
                                        </p:attrNameLst>
                                      </p:cBhvr>
                                      <p:tavLst>
                                        <p:tav tm="0">
                                          <p:val>
                                            <p:fltVal val="0"/>
                                          </p:val>
                                        </p:tav>
                                        <p:tav tm="100000">
                                          <p:val>
                                            <p:strVal val="#ppt_w"/>
                                          </p:val>
                                        </p:tav>
                                      </p:tavLst>
                                    </p:anim>
                                    <p:anim calcmode="lin" valueType="num">
                                      <p:cBhvr>
                                        <p:cTn id="88" dur="500" fill="hold"/>
                                        <p:tgtEl>
                                          <p:spTgt spid="1052"/>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1034"/>
                                        </p:tgtEl>
                                        <p:attrNameLst>
                                          <p:attrName>style.visibility</p:attrName>
                                        </p:attrNameLst>
                                      </p:cBhvr>
                                      <p:to>
                                        <p:strVal val="visible"/>
                                      </p:to>
                                    </p:set>
                                    <p:anim calcmode="lin" valueType="num">
                                      <p:cBhvr>
                                        <p:cTn id="99" dur="500" fill="hold"/>
                                        <p:tgtEl>
                                          <p:spTgt spid="1034"/>
                                        </p:tgtEl>
                                        <p:attrNameLst>
                                          <p:attrName>ppt_w</p:attrName>
                                        </p:attrNameLst>
                                      </p:cBhvr>
                                      <p:tavLst>
                                        <p:tav tm="0">
                                          <p:val>
                                            <p:fltVal val="0"/>
                                          </p:val>
                                        </p:tav>
                                        <p:tav tm="100000">
                                          <p:val>
                                            <p:strVal val="#ppt_w"/>
                                          </p:val>
                                        </p:tav>
                                      </p:tavLst>
                                    </p:anim>
                                    <p:anim calcmode="lin" valueType="num">
                                      <p:cBhvr>
                                        <p:cTn id="100" dur="500" fill="hold"/>
                                        <p:tgtEl>
                                          <p:spTgt spid="1034"/>
                                        </p:tgtEl>
                                        <p:attrNameLst>
                                          <p:attrName>ppt_h</p:attrName>
                                        </p:attrNameLst>
                                      </p:cBhvr>
                                      <p:tavLst>
                                        <p:tav tm="0">
                                          <p:val>
                                            <p:flt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1053"/>
                                        </p:tgtEl>
                                        <p:attrNameLst>
                                          <p:attrName>style.visibility</p:attrName>
                                        </p:attrNameLst>
                                      </p:cBhvr>
                                      <p:to>
                                        <p:strVal val="visible"/>
                                      </p:to>
                                    </p:set>
                                    <p:anim calcmode="lin" valueType="num">
                                      <p:cBhvr>
                                        <p:cTn id="103" dur="500" fill="hold"/>
                                        <p:tgtEl>
                                          <p:spTgt spid="1053"/>
                                        </p:tgtEl>
                                        <p:attrNameLst>
                                          <p:attrName>ppt_w</p:attrName>
                                        </p:attrNameLst>
                                      </p:cBhvr>
                                      <p:tavLst>
                                        <p:tav tm="0">
                                          <p:val>
                                            <p:fltVal val="0"/>
                                          </p:val>
                                        </p:tav>
                                        <p:tav tm="100000">
                                          <p:val>
                                            <p:strVal val="#ppt_w"/>
                                          </p:val>
                                        </p:tav>
                                      </p:tavLst>
                                    </p:anim>
                                    <p:anim calcmode="lin" valueType="num">
                                      <p:cBhvr>
                                        <p:cTn id="104" dur="500" fill="hold"/>
                                        <p:tgtEl>
                                          <p:spTgt spid="1053"/>
                                        </p:tgtEl>
                                        <p:attrNameLst>
                                          <p:attrName>ppt_h</p:attrName>
                                        </p:attrNameLst>
                                      </p:cBhvr>
                                      <p:tavLst>
                                        <p:tav tm="0">
                                          <p:val>
                                            <p:fltVal val="0"/>
                                          </p:val>
                                        </p:tav>
                                        <p:tav tm="100000">
                                          <p:val>
                                            <p:strVal val="#ppt_h"/>
                                          </p:val>
                                        </p:tav>
                                      </p:tavLst>
                                    </p:anim>
                                  </p:childTnLst>
                                </p:cTn>
                              </p:par>
                              <p:par>
                                <p:cTn id="105" presetID="10" presetClass="exit" presetSubtype="0" fill="hold" grpId="0" nodeType="withEffect">
                                  <p:stCondLst>
                                    <p:cond delay="0"/>
                                  </p:stCondLst>
                                  <p:childTnLst>
                                    <p:animEffect transition="out" filter="fade">
                                      <p:cBhvr>
                                        <p:cTn id="106" dur="200"/>
                                        <p:tgtEl>
                                          <p:spTgt spid="31"/>
                                        </p:tgtEl>
                                      </p:cBhvr>
                                    </p:animEffect>
                                    <p:set>
                                      <p:cBhvr>
                                        <p:cTn id="107" dur="1" fill="hold">
                                          <p:stCondLst>
                                            <p:cond delay="199"/>
                                          </p:stCondLst>
                                        </p:cTn>
                                        <p:tgtEl>
                                          <p:spTgt spid="31"/>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200"/>
                                        <p:tgtEl>
                                          <p:spTgt spid="32"/>
                                        </p:tgtEl>
                                      </p:cBhvr>
                                    </p:animEffect>
                                    <p:set>
                                      <p:cBhvr>
                                        <p:cTn id="110" dur="1" fill="hold">
                                          <p:stCondLst>
                                            <p:cond delay="199"/>
                                          </p:stCondLst>
                                        </p:cTn>
                                        <p:tgtEl>
                                          <p:spTgt spid="32"/>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200"/>
                                        <p:tgtEl>
                                          <p:spTgt spid="33"/>
                                        </p:tgtEl>
                                      </p:cBhvr>
                                    </p:animEffect>
                                    <p:set>
                                      <p:cBhvr>
                                        <p:cTn id="113" dur="1" fill="hold">
                                          <p:stCondLst>
                                            <p:cond delay="1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6784</TotalTime>
  <Words>1092</Words>
  <Application>Microsoft Office PowerPoint</Application>
  <PresentationFormat>Presentación en pantalla (4:3)</PresentationFormat>
  <Paragraphs>191</Paragraphs>
  <Slides>24</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ＭＳ Ｐゴシック</vt:lpstr>
      <vt:lpstr>Arial</vt:lpstr>
      <vt:lpstr>Calibri</vt:lpstr>
      <vt:lpstr>Euphemia UCAS</vt:lpstr>
      <vt:lpstr>Gill Sans</vt:lpstr>
      <vt:lpstr>Lucida Grande</vt:lpstr>
      <vt:lpstr>Times New Roman</vt:lpstr>
      <vt:lpstr>ヒラギノ角ゴ ProN W6</vt:lpstr>
      <vt:lpstr>Tema de Office</vt:lpstr>
      <vt:lpstr>Presentación de PowerPoint</vt:lpstr>
      <vt:lpstr>PLANTEAMIENTO </vt:lpstr>
      <vt:lpstr>Algunos datos a considerar: ¿Qué vamos a proteger?</vt:lpstr>
      <vt:lpstr>Presentación de PowerPoint</vt:lpstr>
      <vt:lpstr>Presentación de PowerPoint</vt:lpstr>
      <vt:lpstr>Presentación de PowerPoint</vt:lpstr>
      <vt:lpstr>Presentación de PowerPoint</vt:lpstr>
      <vt:lpstr>Presentación de PowerPoint</vt:lpstr>
      <vt:lpstr>Presentación de PowerPoint</vt:lpstr>
      <vt:lpstr>2</vt:lpstr>
      <vt:lpstr>Presentación de PowerPoint</vt:lpstr>
      <vt:lpstr>Planificación segura de la actividad, ¿Cómo la vamos a proteger y de qué?</vt:lpstr>
      <vt:lpstr>Plataforma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DELL</dc:creator>
  <cp:lastModifiedBy>Nestor</cp:lastModifiedBy>
  <cp:revision>360</cp:revision>
  <dcterms:created xsi:type="dcterms:W3CDTF">2011-03-17T18:04:04Z</dcterms:created>
  <dcterms:modified xsi:type="dcterms:W3CDTF">2014-10-22T03:40:44Z</dcterms:modified>
  <cp:contentStatus/>
</cp:coreProperties>
</file>